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409" r:id="rId3"/>
    <p:sldId id="410" r:id="rId4"/>
    <p:sldId id="411" r:id="rId5"/>
    <p:sldId id="412" r:id="rId6"/>
    <p:sldId id="413" r:id="rId7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man" initials="P.S.S" lastIdx="144" clrIdx="0"/>
  <p:cmAuthor id="1" name="Vatsala" initials="V" lastIdx="8" clrIdx="1"/>
  <p:cmAuthor id="2" name="administrator" initials="Savith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2E729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6" autoAdjust="0"/>
    <p:restoredTop sz="93369" autoAdjust="0"/>
  </p:normalViewPr>
  <p:slideViewPr>
    <p:cSldViewPr>
      <p:cViewPr>
        <p:scale>
          <a:sx n="80" d="100"/>
          <a:sy n="80" d="100"/>
        </p:scale>
        <p:origin x="-106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628" y="-90"/>
      </p:cViewPr>
      <p:guideLst>
        <p:guide orient="horz" pos="3105"/>
        <p:guide pos="21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C0CAD-1CED-40F0-B18B-CF6427E812D4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93CE2-31D7-4776-89FE-1FEA2FB38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21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5D01F-08C4-49CA-8DFD-1A5C2504633A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5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D66A9-8BBA-4A13-81C2-1A389316C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351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672-C1A1-4A33-A221-984F2C8FA0B8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877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1DB5-58C8-4959-9270-51E434EB6BED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751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DE1-73AE-4E16-B6D2-9F6BF99ADB3A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012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9DA5-DAF6-4CCC-884C-17EB1BFEE7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40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8F76-11C0-4334-91EC-6FC56B9BFC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193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3BD-C08B-446E-9F88-DFEDED973F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952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4E9C-F0BD-4B39-AF54-E4922BAE4D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3779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2AB1-4239-4508-8555-2150DCDDE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361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CA15-FCDE-4BE7-8EEE-10302680A7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432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F0C-202E-47B7-9558-3EDFC86820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6376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BB02-9B15-413F-BD22-6D7D016871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42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39B2-65B6-42DF-9D51-C88BF5FF148B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216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6B2-150E-4CAA-95BE-A8E36F26098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948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4922-FF19-454D-B1A6-DE897DD73C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1735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FF2A-C3E4-41E8-A06E-67237A1579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003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ECFD-C894-4996-AAE2-9A437E9D21D0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085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B76E-8195-4E63-893A-446A6A85F34E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493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0D1C-1393-428D-8663-1AEEFB5D9419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335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8CB7-649D-4E26-B85C-45F471B28D0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458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C45-45A4-4F79-AE88-087EAB7B4E34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56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1B97-FEC4-4825-AB44-1DDE1826E76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060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7BAE-7E14-4A25-A8C9-6CC5F835F708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60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FF8FD-4FAA-4666-A066-7FDA0C5C4D75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DB1B-0A57-4BFD-849F-567E274BD0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737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67D8934-C0E6-40D8-88FB-6CE56B4744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031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066800"/>
            <a:ext cx="8305800" cy="685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EASE OF DOING BUSINESS UNDER THE FOREIGN TRADE POLICY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057400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 range of schemes of export incentives into two schemes – </a:t>
            </a: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 incentives under these two schemes in the form of duty credit </a:t>
            </a:r>
            <a:r>
              <a:rPr lang="en-I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scrips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can be used by exporters to pay import duties. The </a:t>
            </a:r>
            <a:r>
              <a:rPr lang="en-I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scrips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fully transferable to another.</a:t>
            </a:r>
          </a:p>
          <a:p>
            <a:pPr algn="just"/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 obligation from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90% to 75% for capital goods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sourced from local manufacturers under the Export Promotion Capital Goods (EPCG) Scheme.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Manufacturers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certified as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“status holders”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DGFT self-certify their goods as originating from India. This helps them qualify for preferential treatment under various bilateral and regional trade agreements.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identifies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 micro, small and medium enterprise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MSME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clusters for focused interventions with a view to boost exports.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466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066800"/>
            <a:ext cx="8534400" cy="609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EASE OF DOING BUSINESS IN INDIRECT TAXATION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828800"/>
            <a:ext cx="8610600" cy="442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FACELESS ASSESSMENT SCHEME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I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Inserted vide Circular No. . 28/2020- Customs Dt. 05.06.2020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This scheme was introduced under the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Turant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Customs, so as to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provide uniformity and certainty in assessment practices.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Two levels of FA: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Virtual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endParaRPr lang="en-IN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To view the Circular, click here: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https://www.cbic.gov.in/resources//htdocs-cbec/customs/cs-circulars/cs-ci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rculars-2020/Circular-No-28-2020.pdf</a:t>
            </a:r>
          </a:p>
        </p:txBody>
      </p:sp>
    </p:spTree>
    <p:extLst>
      <p:ext uri="{BB962C8B-B14F-4D97-AF65-F5344CB8AC3E}">
        <p14:creationId xmlns:p14="http://schemas.microsoft.com/office/powerpoint/2010/main" xmlns="" val="342797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143000"/>
            <a:ext cx="8839200" cy="4571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en-IN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AUTHORIZED ECONOMIC OPERATOR PROGRAMME</a:t>
            </a:r>
          </a:p>
          <a:p>
            <a:pPr algn="ctr"/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52400" y="1779687"/>
            <a:ext cx="8839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Inserted </a:t>
            </a:r>
            <a:r>
              <a:rPr lang="en-IN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Circular No. 42/2005 Customs Dt. 24.11.2005 as amended by</a:t>
            </a:r>
          </a:p>
          <a:p>
            <a:pPr algn="just"/>
            <a:r>
              <a:rPr lang="en-IN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Circular No, 33/2016 </a:t>
            </a:r>
            <a:r>
              <a:rPr lang="en-IN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en-IN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Dt. 22.07.2016 &amp; 03/2018 </a:t>
            </a:r>
            <a:r>
              <a:rPr lang="en-IN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en-IN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Dt. 17.01.2018.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 adopted SAFE Framework by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WCO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2005.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entity engaged in International trade is approved by Customs as</a:t>
            </a: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compliant with supply chain security standards and granted AEO Status</a:t>
            </a: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certain benefits.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Tiers of Certification under New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AEO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Programme: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AEO T1 2. AEO T2 3. AEO T3 4. AEO LO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view the Circular, click here: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https://www.cbic.gov.in/htdocs-cbec/customs/cs-circulars/cs-circulars-2005/42-2005-cus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35402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066800"/>
            <a:ext cx="89154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IN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BONDED MANUFACTURING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225689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Inserted vide Circular No. 34/2019- Customs Dt. 01.10.2019.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per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Sec. 65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Customs Act, 1961 read with the Manufacture and</a:t>
            </a: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Operations in Warehouse (No.2) Regulations, 2019.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Eligibility: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Holder of License for Warehouse under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Sec. 58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Act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Permission for undertaking manufacturing under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Sec. 65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Must be a citizen of India or entity incorporated or registered in</a:t>
            </a: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India.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view the Circular, click here: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https://www.cbic.gov.in/resources//htdocs-cbec/customs/cs-circulars/cs-circulars-</a:t>
            </a:r>
          </a:p>
          <a:p>
            <a:pPr algn="just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2019/Circular-No-34-2019.pdf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9488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2E67-7349-1542-A4D6-CB1EC184A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7630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IN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24/7 CUSTOMS CLEARANCE</a:t>
            </a:r>
          </a:p>
          <a:p>
            <a:pPr algn="ctr"/>
            <a:endParaRPr lang="en-IN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838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Inserted Vide Instruction No. 02/2020- Customs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20.02.2020</a:t>
            </a:r>
          </a:p>
          <a:p>
            <a:pPr algn="just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Salient features of 24x7 Customs clearance:</a:t>
            </a:r>
          </a:p>
          <a:p>
            <a:pPr algn="just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facility was introduced at 18 Sea Ports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w.e.f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31.12.2014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vide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Circular No. 19/2014-Customs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31.12.2014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Applicable for goods covered by ‘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Bills of Entry, export of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factory stuffed containers and free Shipping Bills.</a:t>
            </a:r>
          </a:p>
          <a:p>
            <a:pPr algn="just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COVID-19 Pandemic, this facility was extended at all Customs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formations to address congestion or delay along with Sea Ports/ Air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Ports already under 24x7 operation.</a:t>
            </a:r>
          </a:p>
          <a:p>
            <a:pPr algn="just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view the Instruction, click here: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https://www.cbic.gov.in/resources//htdocs-cbec/customs/cs-instructions/cs-instructions-2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020/cs-ins-02-2020.pdf</a:t>
            </a: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33479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5896</TotalTime>
  <Words>505</Words>
  <Application>Microsoft Macintosh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Theme1</vt:lpstr>
      <vt:lpstr>2_Office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Akila</dc:creator>
  <cp:lastModifiedBy>akm_cbe</cp:lastModifiedBy>
  <cp:revision>547</cp:revision>
  <dcterms:created xsi:type="dcterms:W3CDTF">2013-10-06T05:23:49Z</dcterms:created>
  <dcterms:modified xsi:type="dcterms:W3CDTF">2021-09-22T11:42:53Z</dcterms:modified>
</cp:coreProperties>
</file>