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672" r:id="rId2"/>
  </p:sldMasterIdLst>
  <p:notesMasterIdLst>
    <p:notesMasterId r:id="rId8"/>
  </p:notesMasterIdLst>
  <p:handoutMasterIdLst>
    <p:handoutMasterId r:id="rId9"/>
  </p:handoutMasterIdLst>
  <p:sldIdLst>
    <p:sldId id="409" r:id="rId3"/>
    <p:sldId id="410" r:id="rId4"/>
    <p:sldId id="411" r:id="rId5"/>
    <p:sldId id="412" r:id="rId6"/>
    <p:sldId id="413" r:id="rId7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man" initials="P.S.S" lastIdx="144" clrIdx="0"/>
  <p:cmAuthor id="1" name="Vatsala" initials="V" lastIdx="8" clrIdx="1"/>
  <p:cmAuthor id="2" name="administrator" initials="Savith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00"/>
    <a:srgbClr val="2E729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76" autoAdjust="0"/>
    <p:restoredTop sz="93369" autoAdjust="0"/>
  </p:normalViewPr>
  <p:slideViewPr>
    <p:cSldViewPr>
      <p:cViewPr>
        <p:scale>
          <a:sx n="80" d="100"/>
          <a:sy n="80" d="100"/>
        </p:scale>
        <p:origin x="-1062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628" y="-90"/>
      </p:cViewPr>
      <p:guideLst>
        <p:guide orient="horz" pos="3105"/>
        <p:guide pos="214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C0CAD-1CED-40F0-B18B-CF6427E812D4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62239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362239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93CE2-31D7-4776-89FE-1FEA2FB387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217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5D01F-08C4-49CA-8DFD-1A5C2504633A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1975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62239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362239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D66A9-8BBA-4A13-81C2-1A389316C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3514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E5672-C1A1-4A33-A221-984F2C8FA0B8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DB1B-0A57-4BFD-849F-567E274BD0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8777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1DB5-58C8-4959-9270-51E434EB6BED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DB1B-0A57-4BFD-849F-567E274BD0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77513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4DE1-73AE-4E16-B6D2-9F6BF99ADB3A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DB1B-0A57-4BFD-849F-567E274BD0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80126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C9DA5-DAF6-4CCC-884C-17EB1BFEE71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2E67-7349-1542-A4D6-CB1EC184AA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940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8F76-11C0-4334-91EC-6FC56B9BFC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2E67-7349-1542-A4D6-CB1EC184AA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2193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23BD-C08B-446E-9F88-DFEDED973F3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2E67-7349-1542-A4D6-CB1EC184AA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952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B4E9C-F0BD-4B39-AF54-E4922BAE4D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2E67-7349-1542-A4D6-CB1EC184AA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3779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02AB1-4239-4508-8555-2150DCDDE2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2E67-7349-1542-A4D6-CB1EC184AA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361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CA15-FCDE-4BE7-8EEE-10302680A75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2E67-7349-1542-A4D6-CB1EC184AA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94327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1F0C-202E-47B7-9558-3EDFC86820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2E67-7349-1542-A4D6-CB1EC184AA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63764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9BB02-9B15-413F-BD22-6D7D016871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2E67-7349-1542-A4D6-CB1EC184AA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0425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39B2-65B6-42DF-9D51-C88BF5FF148B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DB1B-0A57-4BFD-849F-567E274BD0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02160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D6B2-150E-4CAA-95BE-A8E36F26098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2E67-7349-1542-A4D6-CB1EC184AA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3948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74922-FF19-454D-B1A6-DE897DD73C5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2E67-7349-1542-A4D6-CB1EC184AA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17356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FF2A-C3E4-41E8-A06E-67237A1579B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2E67-7349-1542-A4D6-CB1EC184AA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003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ECFD-C894-4996-AAE2-9A437E9D21D0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DB1B-0A57-4BFD-849F-567E274BD0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4085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3B76E-8195-4E63-893A-446A6A85F34E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DB1B-0A57-4BFD-849F-567E274BD0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54933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0D1C-1393-428D-8663-1AEEFB5D9419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DB1B-0A57-4BFD-849F-567E274BD0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335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8CB7-649D-4E26-B85C-45F471B28D03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DB1B-0A57-4BFD-849F-567E274BD0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4585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C45-45A4-4F79-AE88-087EAB7B4E34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DB1B-0A57-4BFD-849F-567E274BD0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1565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91B97-FEC4-4825-AB44-1DDE1826E763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DB1B-0A57-4BFD-849F-567E274BD0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1060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87BAE-7E14-4A25-A8C9-6CC5F835F708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DB1B-0A57-4BFD-849F-567E274BD0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6607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FF8FD-4FAA-4666-A066-7FDA0C5C4D75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BDB1B-0A57-4BFD-849F-567E274BD0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27370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67D8934-C0E6-40D8-88FB-6CE56B4744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9/22/2021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4772E67-7349-1542-A4D6-CB1EC184AA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031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2E67-7349-1542-A4D6-CB1EC184AA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1066800"/>
            <a:ext cx="8305800" cy="6858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EASE OF DOING BUSINESS UNDER THE FOREIGN TRADE POLICY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2057400"/>
            <a:ext cx="8305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Consolidation 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a range of schemes of export incentives into two schemes – </a:t>
            </a:r>
          </a:p>
          <a:p>
            <a:pPr algn="just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Export incentives under these two schemes in the form of duty credit </a:t>
            </a:r>
            <a:r>
              <a:rPr lang="en-IN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scrips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which can be used by exporters to pay import duties. The </a:t>
            </a:r>
            <a:r>
              <a:rPr lang="en-IN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scrips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fully transferable to another.</a:t>
            </a:r>
          </a:p>
          <a:p>
            <a:pPr algn="just"/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Reduced 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export obligation from </a:t>
            </a:r>
            <a:r>
              <a:rPr lang="en-I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90% to 75% for capital goods 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sourced from local manufacturers under the Export Promotion Capital Goods (EPCG) Scheme.</a:t>
            </a:r>
          </a:p>
          <a:p>
            <a:pPr algn="just"/>
            <a:endParaRPr lang="en-I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Manufacturers 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certified as </a:t>
            </a:r>
            <a:r>
              <a:rPr lang="en-I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“status holders” 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the DGFT self-certify their goods as originating from India. This helps them qualify for preferential treatment under various bilateral and regional trade agreements.</a:t>
            </a:r>
          </a:p>
          <a:p>
            <a:pPr algn="just"/>
            <a:endParaRPr lang="en-I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identifies </a:t>
            </a:r>
            <a:r>
              <a:rPr lang="en-I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108 micro, small and medium enterprise 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MSME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clusters for focused interventions with a view to boost exports.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4665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2E67-7349-1542-A4D6-CB1EC184AA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1066800"/>
            <a:ext cx="8534400" cy="6096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EASE OF DOING BUSINESS IN INDIRECT TAXATION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828800"/>
            <a:ext cx="8610600" cy="4421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FACELESS ASSESSMENT SCHEME</a:t>
            </a:r>
          </a:p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n-IN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Inserted vide Circular No. . 28/2020- Customs Dt. 05.06.2020</a:t>
            </a:r>
          </a:p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This scheme was introduced under the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Turant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Customs, so as to</a:t>
            </a:r>
          </a:p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provide uniformity and certainty in assessment practices.</a:t>
            </a:r>
          </a:p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Two levels of FA:</a:t>
            </a:r>
          </a:p>
          <a:p>
            <a:pPr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I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Local</a:t>
            </a:r>
          </a:p>
          <a:p>
            <a:pPr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I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Virtual</a:t>
            </a:r>
          </a:p>
          <a:p>
            <a:pPr algn="just">
              <a:spcBef>
                <a:spcPts val="500"/>
              </a:spcBef>
              <a:spcAft>
                <a:spcPts val="500"/>
              </a:spcAft>
            </a:pPr>
            <a:endParaRPr lang="en-IN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To view the Circular, click here:</a:t>
            </a:r>
          </a:p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https://www.cbic.gov.in/resources//htdocs-cbec/customs/cs-circulars/cs-ci</a:t>
            </a:r>
          </a:p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rculars-2020/Circular-No-28-2020.pdf</a:t>
            </a:r>
          </a:p>
        </p:txBody>
      </p:sp>
    </p:spTree>
    <p:extLst>
      <p:ext uri="{BB962C8B-B14F-4D97-AF65-F5344CB8AC3E}">
        <p14:creationId xmlns:p14="http://schemas.microsoft.com/office/powerpoint/2010/main" xmlns="" val="3427972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2E67-7349-1542-A4D6-CB1EC184AA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1143000"/>
            <a:ext cx="8839200" cy="45719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/>
            <a:r>
              <a:rPr lang="en-IN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AUTHORIZED ECONOMIC OPERATOR PROGRAMME</a:t>
            </a:r>
          </a:p>
          <a:p>
            <a:pPr algn="ctr"/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152400" y="1779687"/>
            <a:ext cx="88392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Inserted </a:t>
            </a:r>
            <a:r>
              <a:rPr lang="en-IN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Circular No. 42/2005 Customs Dt. 24.11.2005 as amended by</a:t>
            </a:r>
          </a:p>
          <a:p>
            <a:pPr algn="just"/>
            <a:r>
              <a:rPr lang="en-IN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Circular No, 33/2016 </a:t>
            </a:r>
            <a:r>
              <a:rPr lang="en-IN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</a:t>
            </a:r>
            <a:r>
              <a:rPr lang="en-IN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Dt. 22.07.2016 &amp; 03/2018 </a:t>
            </a:r>
            <a:r>
              <a:rPr lang="en-IN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</a:t>
            </a:r>
            <a:r>
              <a:rPr lang="en-IN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Dt. 17.01.2018.</a:t>
            </a:r>
          </a:p>
          <a:p>
            <a:pPr algn="just"/>
            <a:endParaRPr lang="en-I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India adopted SAFE Framework by </a:t>
            </a:r>
            <a:r>
              <a:rPr lang="en-I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WCO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2005.</a:t>
            </a:r>
          </a:p>
          <a:p>
            <a:pPr algn="just"/>
            <a:endParaRPr lang="en-I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entity engaged in International trade is approved by Customs as</a:t>
            </a:r>
          </a:p>
          <a:p>
            <a:pPr algn="just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compliant with supply chain security standards and granted AEO Status</a:t>
            </a:r>
          </a:p>
          <a:p>
            <a:pPr algn="just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certain benefits.</a:t>
            </a:r>
          </a:p>
          <a:p>
            <a:pPr algn="just"/>
            <a:endParaRPr lang="en-I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Tiers of Certification under New </a:t>
            </a:r>
            <a:r>
              <a:rPr lang="en-I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AEO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Programme:</a:t>
            </a:r>
          </a:p>
          <a:p>
            <a:pPr algn="just"/>
            <a:endParaRPr lang="en-I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AEO T1 2. AEO T2 3. AEO T3 4. AEO LO</a:t>
            </a:r>
          </a:p>
          <a:p>
            <a:pPr algn="just"/>
            <a:endParaRPr lang="en-I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view the Circular, click here:</a:t>
            </a:r>
          </a:p>
          <a:p>
            <a:pPr algn="just"/>
            <a:endParaRPr lang="en-I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https://www.cbic.gov.in/htdocs-cbec/customs/cs-circulars/cs-circulars-2005/42-2005-cus</a:t>
            </a:r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354023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2E67-7349-1542-A4D6-CB1EC184AA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066800"/>
            <a:ext cx="8915400" cy="381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IN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BONDED MANUFACTURING</a:t>
            </a:r>
          </a:p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1225689"/>
            <a:ext cx="8610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I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Inserted vide Circular No. 34/2019- Customs Dt. 01.10.2019.</a:t>
            </a:r>
          </a:p>
          <a:p>
            <a:pPr algn="just"/>
            <a:endParaRPr lang="en-I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per </a:t>
            </a:r>
            <a:r>
              <a:rPr lang="en-I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Sec. 65 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Customs Act, 1961 read with the Manufacture and</a:t>
            </a:r>
          </a:p>
          <a:p>
            <a:pPr algn="just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Operations in Warehouse (No.2) Regulations, 2019.</a:t>
            </a:r>
          </a:p>
          <a:p>
            <a:pPr algn="just"/>
            <a:endParaRPr lang="en-I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Eligibility:</a:t>
            </a:r>
          </a:p>
          <a:p>
            <a:pPr algn="just"/>
            <a:endParaRPr lang="en-I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Holder of License for Warehouse under </a:t>
            </a:r>
            <a:r>
              <a:rPr lang="en-I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Sec. 58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the Act</a:t>
            </a:r>
          </a:p>
          <a:p>
            <a:pPr algn="just"/>
            <a:endParaRPr lang="en-I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 Permission for undertaking manufacturing under </a:t>
            </a:r>
            <a:r>
              <a:rPr lang="en-I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Sec. 65</a:t>
            </a:r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I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 Must be a citizen of India or entity incorporated or registered in</a:t>
            </a:r>
          </a:p>
          <a:p>
            <a:pPr algn="just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India.</a:t>
            </a:r>
          </a:p>
          <a:p>
            <a:pPr algn="just"/>
            <a:endParaRPr lang="en-I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view the Circular, click here:</a:t>
            </a:r>
          </a:p>
          <a:p>
            <a:pPr algn="just"/>
            <a:endParaRPr lang="en-I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https://www.cbic.gov.in/resources//htdocs-cbec/customs/cs-circulars/cs-circulars-</a:t>
            </a:r>
          </a:p>
          <a:p>
            <a:pPr algn="just"/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2019/Circular-No-34-2019.pdf</a:t>
            </a:r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794889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2E67-7349-1542-A4D6-CB1EC184AA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990600"/>
            <a:ext cx="8763000" cy="381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IN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24/7 CUSTOMS CLEARANCE</a:t>
            </a:r>
          </a:p>
          <a:p>
            <a:pPr algn="ctr"/>
            <a:endParaRPr lang="en-IN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1524000"/>
            <a:ext cx="838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Inserted Vide Instruction No. 02/2020- Customs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20.02.2020</a:t>
            </a:r>
          </a:p>
          <a:p>
            <a:pPr algn="just"/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Salient features of 24x7 Customs clearance:</a:t>
            </a:r>
          </a:p>
          <a:p>
            <a:pPr algn="just"/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facility was introduced at 18 Sea Ports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w.e.f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31.12.2014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vide</a:t>
            </a: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Circular No. 19/2014-Customs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31.12.2014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Applicable for goods covered by ‘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facilitated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Bills of Entry, export of</a:t>
            </a: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factory stuffed containers and free Shipping Bills.</a:t>
            </a:r>
          </a:p>
          <a:p>
            <a:pPr algn="just"/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Due to COVID-19 Pandemic, this facility was extended at all Customs</a:t>
            </a: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formations to address congestion or delay along with Sea Ports/ Air</a:t>
            </a: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Ports already under 24x7 operation.</a:t>
            </a:r>
          </a:p>
          <a:p>
            <a:pPr algn="just"/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view the Instruction, click here:</a:t>
            </a: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https://www.cbic.gov.in/resources//htdocs-cbec/customs/cs-instructions/cs-instructions-2</a:t>
            </a:r>
          </a:p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020/cs-ins-02-2020.pdf</a:t>
            </a:r>
          </a:p>
          <a:p>
            <a:pPr algn="just"/>
            <a:endParaRPr lang="en-I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334798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5896</TotalTime>
  <Words>505</Words>
  <Application>Microsoft Macintosh PowerPoint</Application>
  <PresentationFormat>On-screen Show (4:3)</PresentationFormat>
  <Paragraphs>82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Theme1</vt:lpstr>
      <vt:lpstr>2_Office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Akila</dc:creator>
  <cp:lastModifiedBy>akm_cbe</cp:lastModifiedBy>
  <cp:revision>547</cp:revision>
  <dcterms:created xsi:type="dcterms:W3CDTF">2013-10-06T05:23:49Z</dcterms:created>
  <dcterms:modified xsi:type="dcterms:W3CDTF">2021-09-22T11:42:53Z</dcterms:modified>
</cp:coreProperties>
</file>