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58" r:id="rId2"/>
    <p:sldMasterId id="2147483664" r:id="rId3"/>
    <p:sldMasterId id="2147483667" r:id="rId4"/>
  </p:sldMasterIdLst>
  <p:notesMasterIdLst>
    <p:notesMasterId r:id="rId17"/>
  </p:notesMasterIdLst>
  <p:sldIdLst>
    <p:sldId id="284" r:id="rId5"/>
    <p:sldId id="286" r:id="rId6"/>
    <p:sldId id="288" r:id="rId7"/>
    <p:sldId id="276" r:id="rId8"/>
    <p:sldId id="289" r:id="rId9"/>
    <p:sldId id="290" r:id="rId10"/>
    <p:sldId id="293" r:id="rId11"/>
    <p:sldId id="294" r:id="rId12"/>
    <p:sldId id="295" r:id="rId13"/>
    <p:sldId id="296" r:id="rId14"/>
    <p:sldId id="297" r:id="rId15"/>
    <p:sldId id="291"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shwarya Vasudevan" initials="AV" lastIdx="9" clrIdx="0">
    <p:extLst>
      <p:ext uri="{19B8F6BF-5375-455C-9EA6-DF929625EA0E}">
        <p15:presenceInfo xmlns:p15="http://schemas.microsoft.com/office/powerpoint/2012/main" userId="S-1-5-21-1056993619-4161920883-1940285451-525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F9D"/>
    <a:srgbClr val="A5955B"/>
    <a:srgbClr val="787D94"/>
    <a:srgbClr val="7F849E"/>
    <a:srgbClr val="A5ACCE"/>
    <a:srgbClr val="B4B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8" autoAdjust="0"/>
    <p:restoredTop sz="91401"/>
  </p:normalViewPr>
  <p:slideViewPr>
    <p:cSldViewPr snapToObjects="1">
      <p:cViewPr varScale="1">
        <p:scale>
          <a:sx n="66" d="100"/>
          <a:sy n="66" d="100"/>
        </p:scale>
        <p:origin x="84"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108850" tIns="54425" rIns="108850" bIns="54425" rtlCol="0"/>
          <a:lstStyle>
            <a:lvl1pPr algn="r">
              <a:defRPr sz="1400"/>
            </a:lvl1pPr>
          </a:lstStyle>
          <a:p>
            <a:fld id="{B3900944-B450-CD4A-9D6A-DB3719AC293C}" type="datetimeFigureOut">
              <a:rPr lang="en-US" smtClean="0"/>
              <a:t>3/24/2021</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108850" tIns="54425" rIns="108850" bIns="5442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4"/>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108850" tIns="54425" rIns="108850" bIns="54425" rtlCol="0" anchor="b"/>
          <a:lstStyle>
            <a:lvl1pPr algn="r">
              <a:defRPr sz="1400"/>
            </a:lvl1pPr>
          </a:lstStyle>
          <a:p>
            <a:fld id="{45A83C20-B47A-3743-A00E-F051A7E6E507}" type="slidenum">
              <a:rPr lang="en-US" smtClean="0"/>
              <a:t>‹#›</a:t>
            </a:fld>
            <a:endParaRPr lang="en-US"/>
          </a:p>
        </p:txBody>
      </p:sp>
    </p:spTree>
    <p:extLst>
      <p:ext uri="{BB962C8B-B14F-4D97-AF65-F5344CB8AC3E}">
        <p14:creationId xmlns:p14="http://schemas.microsoft.com/office/powerpoint/2010/main" val="253468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482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2125" indent="-272125">
              <a:buAutoNum type="arabicPeriod"/>
            </a:pPr>
            <a:r>
              <a:rPr lang="en-US" dirty="0"/>
              <a:t>Eligible to opt for new tax regime</a:t>
            </a:r>
          </a:p>
          <a:p>
            <a:pPr marL="272125" indent="-272125">
              <a:buAutoNum type="arabicPeriod"/>
            </a:pPr>
            <a:r>
              <a:rPr lang="en-US" dirty="0"/>
              <a:t>Surcharge and Cess to be added as applicable</a:t>
            </a:r>
          </a:p>
        </p:txBody>
      </p:sp>
      <p:sp>
        <p:nvSpPr>
          <p:cNvPr id="4" name="Slide Number Placeholder 3"/>
          <p:cNvSpPr>
            <a:spLocks noGrp="1"/>
          </p:cNvSpPr>
          <p:nvPr>
            <p:ph type="sldNum" sz="quarter" idx="10"/>
          </p:nvPr>
        </p:nvSpPr>
        <p:spPr/>
        <p:txBody>
          <a:bodyPr/>
          <a:lstStyle/>
          <a:p>
            <a:fld id="{45A83C20-B47A-3743-A00E-F051A7E6E507}" type="slidenum">
              <a:rPr lang="en-US" smtClean="0"/>
              <a:t>4</a:t>
            </a:fld>
            <a:endParaRPr lang="en-US"/>
          </a:p>
        </p:txBody>
      </p:sp>
    </p:spTree>
    <p:extLst>
      <p:ext uri="{BB962C8B-B14F-4D97-AF65-F5344CB8AC3E}">
        <p14:creationId xmlns:p14="http://schemas.microsoft.com/office/powerpoint/2010/main" val="258743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2125" indent="-272125">
              <a:buAutoNum type="arabicPeriod"/>
            </a:pPr>
            <a:r>
              <a:rPr lang="en-US" dirty="0"/>
              <a:t>Double Taxation Avoidance Agreement with many Countries </a:t>
            </a:r>
          </a:p>
          <a:p>
            <a:pPr marL="272125" indent="-272125">
              <a:buAutoNum type="arabicPeriod"/>
            </a:pPr>
            <a:r>
              <a:rPr lang="en-US" dirty="0"/>
              <a:t>Protocols amending / modifying the treaties</a:t>
            </a:r>
          </a:p>
        </p:txBody>
      </p:sp>
      <p:sp>
        <p:nvSpPr>
          <p:cNvPr id="4" name="Slide Number Placeholder 3"/>
          <p:cNvSpPr>
            <a:spLocks noGrp="1"/>
          </p:cNvSpPr>
          <p:nvPr>
            <p:ph type="sldNum" sz="quarter" idx="10"/>
          </p:nvPr>
        </p:nvSpPr>
        <p:spPr/>
        <p:txBody>
          <a:bodyPr/>
          <a:lstStyle/>
          <a:p>
            <a:fld id="{45A83C20-B47A-3743-A00E-F051A7E6E507}" type="slidenum">
              <a:rPr lang="en-US" smtClean="0"/>
              <a:t>8</a:t>
            </a:fld>
            <a:endParaRPr lang="en-US"/>
          </a:p>
        </p:txBody>
      </p:sp>
    </p:spTree>
    <p:extLst>
      <p:ext uri="{BB962C8B-B14F-4D97-AF65-F5344CB8AC3E}">
        <p14:creationId xmlns:p14="http://schemas.microsoft.com/office/powerpoint/2010/main" val="227297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709471" y="3886200"/>
            <a:ext cx="6400800" cy="1752600"/>
          </a:xfrm>
        </p:spPr>
        <p:txBody>
          <a:bodyPr>
            <a:normAutofit/>
          </a:bodyPr>
          <a:lstStyle>
            <a:lvl1pPr marL="0" indent="0" algn="l">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772E67-7349-1542-A4D6-CB1EC184AAAB}" type="slidenum">
              <a:rPr lang="en-US" smtClean="0"/>
              <a:pPr/>
              <a:t>‹#›</a:t>
            </a:fld>
            <a:endParaRPr lang="en-US"/>
          </a:p>
        </p:txBody>
      </p:sp>
      <p:sp>
        <p:nvSpPr>
          <p:cNvPr id="7" name="TextBox 6">
            <a:extLst>
              <a:ext uri="{FF2B5EF4-FFF2-40B4-BE49-F238E27FC236}">
                <a16:creationId xmlns:a16="http://schemas.microsoft.com/office/drawing/2014/main" id="{A185C5E6-A65E-9C48-A147-EBCAA41486EB}"/>
              </a:ext>
            </a:extLst>
          </p:cNvPr>
          <p:cNvSpPr txBox="1"/>
          <p:nvPr userDrawn="1"/>
        </p:nvSpPr>
        <p:spPr>
          <a:xfrm>
            <a:off x="1907704" y="6330950"/>
            <a:ext cx="1144488" cy="215444"/>
          </a:xfrm>
          <a:prstGeom prst="rect">
            <a:avLst/>
          </a:prstGeom>
          <a:noFill/>
        </p:spPr>
        <p:txBody>
          <a:bodyPr wrap="square" rtlCol="0">
            <a:spAutoFit/>
          </a:bodyPr>
          <a:lstStyle/>
          <a:p>
            <a:pPr marL="36000" indent="-61200">
              <a:buFont typeface="Arial" panose="020B0604020202020204" pitchFamily="34" charset="0"/>
              <a:buChar char="•"/>
            </a:pPr>
            <a:r>
              <a:rPr lang="en-US" sz="800" b="0" i="0" dirty="0">
                <a:solidFill>
                  <a:srgbClr val="787D94"/>
                </a:solidFill>
                <a:latin typeface="Ubuntu Light" panose="020B0304030602030204" pitchFamily="34" charset="0"/>
              </a:rPr>
              <a:t>Bangalore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FD3794-BCBA-3A49-8AAB-748D3B5E116F}"/>
              </a:ext>
            </a:extLst>
          </p:cNvPr>
          <p:cNvSpPr>
            <a:spLocks noGrp="1"/>
          </p:cNvSpPr>
          <p:nvPr>
            <p:ph type="pic" sz="quarter" idx="10"/>
          </p:nvPr>
        </p:nvSpPr>
        <p:spPr>
          <a:xfrm>
            <a:off x="1174254"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8" name="Picture Placeholder 2">
            <a:extLst>
              <a:ext uri="{FF2B5EF4-FFF2-40B4-BE49-F238E27FC236}">
                <a16:creationId xmlns:a16="http://schemas.microsoft.com/office/drawing/2014/main" id="{E7D14CFC-203C-444D-9917-4F2FC1D6D71A}"/>
              </a:ext>
            </a:extLst>
          </p:cNvPr>
          <p:cNvSpPr>
            <a:spLocks noGrp="1"/>
          </p:cNvSpPr>
          <p:nvPr>
            <p:ph type="pic" sz="quarter" idx="11"/>
          </p:nvPr>
        </p:nvSpPr>
        <p:spPr>
          <a:xfrm>
            <a:off x="3065919"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9" name="Picture Placeholder 2">
            <a:extLst>
              <a:ext uri="{FF2B5EF4-FFF2-40B4-BE49-F238E27FC236}">
                <a16:creationId xmlns:a16="http://schemas.microsoft.com/office/drawing/2014/main" id="{B395FCBA-445B-764E-8C65-4270C0C332DD}"/>
              </a:ext>
            </a:extLst>
          </p:cNvPr>
          <p:cNvSpPr>
            <a:spLocks noGrp="1"/>
          </p:cNvSpPr>
          <p:nvPr>
            <p:ph type="pic" sz="quarter" idx="12"/>
          </p:nvPr>
        </p:nvSpPr>
        <p:spPr>
          <a:xfrm>
            <a:off x="4957584"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0" name="Picture Placeholder 2">
            <a:extLst>
              <a:ext uri="{FF2B5EF4-FFF2-40B4-BE49-F238E27FC236}">
                <a16:creationId xmlns:a16="http://schemas.microsoft.com/office/drawing/2014/main" id="{7667D789-914D-A542-8407-DA0C9559D45E}"/>
              </a:ext>
            </a:extLst>
          </p:cNvPr>
          <p:cNvSpPr>
            <a:spLocks noGrp="1"/>
          </p:cNvSpPr>
          <p:nvPr>
            <p:ph type="pic" sz="quarter" idx="13"/>
          </p:nvPr>
        </p:nvSpPr>
        <p:spPr>
          <a:xfrm>
            <a:off x="6849249"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4" name="Picture Placeholder 2">
            <a:extLst>
              <a:ext uri="{FF2B5EF4-FFF2-40B4-BE49-F238E27FC236}">
                <a16:creationId xmlns:a16="http://schemas.microsoft.com/office/drawing/2014/main" id="{EE12E011-7043-AE4B-94CF-95874784320F}"/>
              </a:ext>
            </a:extLst>
          </p:cNvPr>
          <p:cNvSpPr>
            <a:spLocks noGrp="1"/>
          </p:cNvSpPr>
          <p:nvPr>
            <p:ph type="pic" sz="quarter" idx="14"/>
          </p:nvPr>
        </p:nvSpPr>
        <p:spPr>
          <a:xfrm>
            <a:off x="1174254"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5" name="Picture Placeholder 2">
            <a:extLst>
              <a:ext uri="{FF2B5EF4-FFF2-40B4-BE49-F238E27FC236}">
                <a16:creationId xmlns:a16="http://schemas.microsoft.com/office/drawing/2014/main" id="{DB6D40D5-AEDE-8E41-A79E-BBBF9B0B4DB8}"/>
              </a:ext>
            </a:extLst>
          </p:cNvPr>
          <p:cNvSpPr>
            <a:spLocks noGrp="1"/>
          </p:cNvSpPr>
          <p:nvPr>
            <p:ph type="pic" sz="quarter" idx="15"/>
          </p:nvPr>
        </p:nvSpPr>
        <p:spPr>
          <a:xfrm>
            <a:off x="3065919"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6" name="Picture Placeholder 2">
            <a:extLst>
              <a:ext uri="{FF2B5EF4-FFF2-40B4-BE49-F238E27FC236}">
                <a16:creationId xmlns:a16="http://schemas.microsoft.com/office/drawing/2014/main" id="{5D7B49E4-7A20-E04A-BEB0-9A6D19DF9DBE}"/>
              </a:ext>
            </a:extLst>
          </p:cNvPr>
          <p:cNvSpPr>
            <a:spLocks noGrp="1"/>
          </p:cNvSpPr>
          <p:nvPr>
            <p:ph type="pic" sz="quarter" idx="16"/>
          </p:nvPr>
        </p:nvSpPr>
        <p:spPr>
          <a:xfrm>
            <a:off x="4957584"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7" name="Picture Placeholder 2">
            <a:extLst>
              <a:ext uri="{FF2B5EF4-FFF2-40B4-BE49-F238E27FC236}">
                <a16:creationId xmlns:a16="http://schemas.microsoft.com/office/drawing/2014/main" id="{BB451885-849C-C348-97C5-93B50522E779}"/>
              </a:ext>
            </a:extLst>
          </p:cNvPr>
          <p:cNvSpPr>
            <a:spLocks noGrp="1"/>
          </p:cNvSpPr>
          <p:nvPr>
            <p:ph type="pic" sz="quarter" idx="17"/>
          </p:nvPr>
        </p:nvSpPr>
        <p:spPr>
          <a:xfrm>
            <a:off x="6849249"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Tree>
    <p:extLst>
      <p:ext uri="{BB962C8B-B14F-4D97-AF65-F5344CB8AC3E}">
        <p14:creationId xmlns:p14="http://schemas.microsoft.com/office/powerpoint/2010/main" val="360993960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28799"/>
            <a:ext cx="6858000" cy="18811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910ED7E-7A10-C343-8E7C-3AC75BB86EDE}"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27330-EA7E-2846-B0E7-AA73C19E2FBF}" type="slidenum">
              <a:rPr lang="en-US" smtClean="0"/>
              <a:pPr/>
              <a:t>‹#›</a:t>
            </a:fld>
            <a:endParaRPr lang="en-US"/>
          </a:p>
        </p:txBody>
      </p:sp>
    </p:spTree>
    <p:extLst>
      <p:ext uri="{BB962C8B-B14F-4D97-AF65-F5344CB8AC3E}">
        <p14:creationId xmlns:p14="http://schemas.microsoft.com/office/powerpoint/2010/main" val="153509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27984" y="1772816"/>
            <a:ext cx="4730676" cy="1368152"/>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4436102" y="3140968"/>
            <a:ext cx="4812208" cy="495721"/>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0ED7E-7A10-C343-8E7C-3AC75BB86EDE}"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27330-EA7E-2846-B0E7-AA73C19E2FBF}" type="slidenum">
              <a:rPr lang="en-US" smtClean="0"/>
              <a:pPr/>
              <a:t>‹#›</a:t>
            </a:fld>
            <a:endParaRPr lang="en-US"/>
          </a:p>
        </p:txBody>
      </p:sp>
    </p:spTree>
    <p:extLst>
      <p:ext uri="{BB962C8B-B14F-4D97-AF65-F5344CB8AC3E}">
        <p14:creationId xmlns:p14="http://schemas.microsoft.com/office/powerpoint/2010/main" val="81570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0072" y="2276872"/>
            <a:ext cx="3799334" cy="1047651"/>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1910ED7E-7A10-C343-8E7C-3AC75BB86EDE}" type="datetimeFigureOut">
              <a:rPr lang="en-US" smtClean="0"/>
              <a:pPr/>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27330-EA7E-2846-B0E7-AA73C19E2FBF}" type="slidenum">
              <a:rPr lang="en-US" smtClean="0"/>
              <a:pPr/>
              <a:t>‹#›</a:t>
            </a:fld>
            <a:endParaRPr lang="en-US"/>
          </a:p>
        </p:txBody>
      </p:sp>
    </p:spTree>
    <p:extLst>
      <p:ext uri="{BB962C8B-B14F-4D97-AF65-F5344CB8AC3E}">
        <p14:creationId xmlns:p14="http://schemas.microsoft.com/office/powerpoint/2010/main" val="20222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0ED7E-7A10-C343-8E7C-3AC75BB86EDE}" type="datetimeFigureOut">
              <a:rPr lang="en-US" smtClean="0"/>
              <a:pPr/>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27330-EA7E-2846-B0E7-AA73C19E2FBF}" type="slidenum">
              <a:rPr lang="en-US" smtClean="0"/>
              <a:pPr/>
              <a:t>‹#›</a:t>
            </a:fld>
            <a:endParaRPr lang="en-US"/>
          </a:p>
        </p:txBody>
      </p:sp>
    </p:spTree>
    <p:extLst>
      <p:ext uri="{BB962C8B-B14F-4D97-AF65-F5344CB8AC3E}">
        <p14:creationId xmlns:p14="http://schemas.microsoft.com/office/powerpoint/2010/main" val="584906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39738" y="665957"/>
            <a:ext cx="8264525" cy="458787"/>
          </a:xfrm>
        </p:spPr>
        <p:txBody>
          <a:bodyPr/>
          <a:lstStyle>
            <a:lvl1pPr marL="0" indent="0" algn="ctr">
              <a:buNone/>
              <a:defRPr sz="2600">
                <a:latin typeface="Playfair Display Black" panose="00000A00000000000000" pitchFamily="50" charset="0"/>
              </a:defRPr>
            </a:lvl1pPr>
            <a:lvl2pPr marL="321457" indent="0" algn="ctr">
              <a:buNone/>
              <a:defRPr>
                <a:latin typeface="Playfair Display Black" panose="00000A00000000000000" pitchFamily="50" charset="0"/>
              </a:defRPr>
            </a:lvl2pPr>
            <a:lvl3pPr marL="642914" indent="0" algn="ctr">
              <a:buNone/>
              <a:defRPr>
                <a:latin typeface="Playfair Display Black" panose="00000A00000000000000" pitchFamily="50" charset="0"/>
              </a:defRPr>
            </a:lvl3pPr>
            <a:lvl4pPr marL="964372" indent="0" algn="ctr">
              <a:buNone/>
              <a:defRPr>
                <a:latin typeface="Playfair Display Black" panose="00000A00000000000000" pitchFamily="50" charset="0"/>
              </a:defRPr>
            </a:lvl4pPr>
            <a:lvl5pPr marL="1285829" indent="0" algn="ctr">
              <a:buNone/>
              <a:defRPr>
                <a:latin typeface="Playfair Display Black" panose="00000A00000000000000" pitchFamily="50" charset="0"/>
              </a:defRPr>
            </a:lvl5pPr>
          </a:lstStyle>
          <a:p>
            <a:pPr lvl="0"/>
            <a:r>
              <a:rPr lang="en-US" dirty="0"/>
              <a:t>Click to edit Master text styles</a:t>
            </a:r>
          </a:p>
        </p:txBody>
      </p:sp>
      <p:sp>
        <p:nvSpPr>
          <p:cNvPr id="9" name="Content Placeholder 8"/>
          <p:cNvSpPr>
            <a:spLocks noGrp="1"/>
          </p:cNvSpPr>
          <p:nvPr>
            <p:ph sz="quarter" idx="11"/>
          </p:nvPr>
        </p:nvSpPr>
        <p:spPr>
          <a:xfrm>
            <a:off x="1377950" y="1125538"/>
            <a:ext cx="6388100" cy="660400"/>
          </a:xfrm>
        </p:spPr>
        <p:txBody>
          <a:bodyPr>
            <a:noAutofit/>
          </a:bodyPr>
          <a:lstStyle>
            <a:lvl1pPr marL="0" indent="0" algn="ctr">
              <a:buNone/>
              <a:defRPr sz="1800">
                <a:latin typeface="Playfair Display" panose="00000500000000000000" pitchFamily="50" charset="0"/>
              </a:defRPr>
            </a:lvl1pPr>
            <a:lvl2pPr marL="321457" indent="0" algn="ctr">
              <a:buNone/>
              <a:defRPr sz="1800">
                <a:latin typeface="Playfair Display" panose="00000500000000000000" pitchFamily="50" charset="0"/>
              </a:defRPr>
            </a:lvl2pPr>
            <a:lvl3pPr marL="642914" indent="0" algn="ctr">
              <a:buNone/>
              <a:defRPr sz="1800">
                <a:latin typeface="Playfair Display" panose="00000500000000000000" pitchFamily="50" charset="0"/>
              </a:defRPr>
            </a:lvl3pPr>
            <a:lvl4pPr marL="964372" indent="0" algn="ctr">
              <a:buNone/>
              <a:defRPr sz="1800">
                <a:latin typeface="Playfair Display" panose="00000500000000000000" pitchFamily="50" charset="0"/>
              </a:defRPr>
            </a:lvl4pPr>
            <a:lvl5pPr marL="1285829" indent="0" algn="ctr">
              <a:buNone/>
              <a:defRPr sz="1800">
                <a:latin typeface="Playfair Display" panose="00000500000000000000" pitchFamily="50" charset="0"/>
              </a:defRPr>
            </a:lvl5pPr>
          </a:lstStyle>
          <a:p>
            <a:pPr lvl="0"/>
            <a:r>
              <a:rPr lang="en-US" dirty="0"/>
              <a:t>Click to edit Master text style</a:t>
            </a:r>
          </a:p>
        </p:txBody>
      </p:sp>
      <p:sp>
        <p:nvSpPr>
          <p:cNvPr id="13" name="Slide Number"/>
          <p:cNvSpPr txBox="1">
            <a:spLocks noGrp="1"/>
          </p:cNvSpPr>
          <p:nvPr>
            <p:ph type="sldNum" sz="quarter" idx="2"/>
          </p:nvPr>
        </p:nvSpPr>
        <p:spPr>
          <a:xfrm>
            <a:off x="8240534" y="5625629"/>
            <a:ext cx="274817" cy="27161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8144667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FD3794-BCBA-3A49-8AAB-748D3B5E116F}"/>
              </a:ext>
            </a:extLst>
          </p:cNvPr>
          <p:cNvSpPr>
            <a:spLocks noGrp="1"/>
          </p:cNvSpPr>
          <p:nvPr>
            <p:ph type="pic" sz="quarter" idx="10"/>
          </p:nvPr>
        </p:nvSpPr>
        <p:spPr>
          <a:xfrm>
            <a:off x="1174254"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8" name="Picture Placeholder 2">
            <a:extLst>
              <a:ext uri="{FF2B5EF4-FFF2-40B4-BE49-F238E27FC236}">
                <a16:creationId xmlns:a16="http://schemas.microsoft.com/office/drawing/2014/main" id="{E7D14CFC-203C-444D-9917-4F2FC1D6D71A}"/>
              </a:ext>
            </a:extLst>
          </p:cNvPr>
          <p:cNvSpPr>
            <a:spLocks noGrp="1"/>
          </p:cNvSpPr>
          <p:nvPr>
            <p:ph type="pic" sz="quarter" idx="11"/>
          </p:nvPr>
        </p:nvSpPr>
        <p:spPr>
          <a:xfrm>
            <a:off x="3065919"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9" name="Picture Placeholder 2">
            <a:extLst>
              <a:ext uri="{FF2B5EF4-FFF2-40B4-BE49-F238E27FC236}">
                <a16:creationId xmlns:a16="http://schemas.microsoft.com/office/drawing/2014/main" id="{B395FCBA-445B-764E-8C65-4270C0C332DD}"/>
              </a:ext>
            </a:extLst>
          </p:cNvPr>
          <p:cNvSpPr>
            <a:spLocks noGrp="1"/>
          </p:cNvSpPr>
          <p:nvPr>
            <p:ph type="pic" sz="quarter" idx="12"/>
          </p:nvPr>
        </p:nvSpPr>
        <p:spPr>
          <a:xfrm>
            <a:off x="4957584"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0" name="Picture Placeholder 2">
            <a:extLst>
              <a:ext uri="{FF2B5EF4-FFF2-40B4-BE49-F238E27FC236}">
                <a16:creationId xmlns:a16="http://schemas.microsoft.com/office/drawing/2014/main" id="{7667D789-914D-A542-8407-DA0C9559D45E}"/>
              </a:ext>
            </a:extLst>
          </p:cNvPr>
          <p:cNvSpPr>
            <a:spLocks noGrp="1"/>
          </p:cNvSpPr>
          <p:nvPr>
            <p:ph type="pic" sz="quarter" idx="13"/>
          </p:nvPr>
        </p:nvSpPr>
        <p:spPr>
          <a:xfrm>
            <a:off x="6849249"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4" name="Picture Placeholder 2">
            <a:extLst>
              <a:ext uri="{FF2B5EF4-FFF2-40B4-BE49-F238E27FC236}">
                <a16:creationId xmlns:a16="http://schemas.microsoft.com/office/drawing/2014/main" id="{EE12E011-7043-AE4B-94CF-95874784320F}"/>
              </a:ext>
            </a:extLst>
          </p:cNvPr>
          <p:cNvSpPr>
            <a:spLocks noGrp="1"/>
          </p:cNvSpPr>
          <p:nvPr>
            <p:ph type="pic" sz="quarter" idx="14"/>
          </p:nvPr>
        </p:nvSpPr>
        <p:spPr>
          <a:xfrm>
            <a:off x="1174254"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5" name="Picture Placeholder 2">
            <a:extLst>
              <a:ext uri="{FF2B5EF4-FFF2-40B4-BE49-F238E27FC236}">
                <a16:creationId xmlns:a16="http://schemas.microsoft.com/office/drawing/2014/main" id="{DB6D40D5-AEDE-8E41-A79E-BBBF9B0B4DB8}"/>
              </a:ext>
            </a:extLst>
          </p:cNvPr>
          <p:cNvSpPr>
            <a:spLocks noGrp="1"/>
          </p:cNvSpPr>
          <p:nvPr>
            <p:ph type="pic" sz="quarter" idx="15"/>
          </p:nvPr>
        </p:nvSpPr>
        <p:spPr>
          <a:xfrm>
            <a:off x="3065919"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6" name="Picture Placeholder 2">
            <a:extLst>
              <a:ext uri="{FF2B5EF4-FFF2-40B4-BE49-F238E27FC236}">
                <a16:creationId xmlns:a16="http://schemas.microsoft.com/office/drawing/2014/main" id="{5D7B49E4-7A20-E04A-BEB0-9A6D19DF9DBE}"/>
              </a:ext>
            </a:extLst>
          </p:cNvPr>
          <p:cNvSpPr>
            <a:spLocks noGrp="1"/>
          </p:cNvSpPr>
          <p:nvPr>
            <p:ph type="pic" sz="quarter" idx="16"/>
          </p:nvPr>
        </p:nvSpPr>
        <p:spPr>
          <a:xfrm>
            <a:off x="4957584"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7" name="Picture Placeholder 2">
            <a:extLst>
              <a:ext uri="{FF2B5EF4-FFF2-40B4-BE49-F238E27FC236}">
                <a16:creationId xmlns:a16="http://schemas.microsoft.com/office/drawing/2014/main" id="{BB451885-849C-C348-97C5-93B50522E779}"/>
              </a:ext>
            </a:extLst>
          </p:cNvPr>
          <p:cNvSpPr>
            <a:spLocks noGrp="1"/>
          </p:cNvSpPr>
          <p:nvPr>
            <p:ph type="pic" sz="quarter" idx="17"/>
          </p:nvPr>
        </p:nvSpPr>
        <p:spPr>
          <a:xfrm>
            <a:off x="6849249"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Tree>
    <p:extLst>
      <p:ext uri="{BB962C8B-B14F-4D97-AF65-F5344CB8AC3E}">
        <p14:creationId xmlns:p14="http://schemas.microsoft.com/office/powerpoint/2010/main" val="352400760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43000" y="1699022"/>
            <a:ext cx="6858001" cy="1790700"/>
          </a:xfrm>
          <a:prstGeom prst="rect">
            <a:avLst/>
          </a:prstGeom>
        </p:spPr>
        <p:txBody>
          <a:bodyPr anchor="b"/>
          <a:lstStyle>
            <a:lvl1pPr algn="ctr">
              <a:defRPr sz="5906"/>
            </a:lvl1pPr>
          </a:lstStyle>
          <a:p>
            <a:r>
              <a:t>Title Text</a:t>
            </a:r>
          </a:p>
        </p:txBody>
      </p:sp>
      <p:sp>
        <p:nvSpPr>
          <p:cNvPr id="12" name="Body Level One…"/>
          <p:cNvSpPr txBox="1">
            <a:spLocks noGrp="1"/>
          </p:cNvSpPr>
          <p:nvPr>
            <p:ph type="body" sz="quarter" idx="1"/>
          </p:nvPr>
        </p:nvSpPr>
        <p:spPr>
          <a:xfrm>
            <a:off x="1143000" y="3558778"/>
            <a:ext cx="6858001" cy="1241822"/>
          </a:xfrm>
          <a:prstGeom prst="rect">
            <a:avLst/>
          </a:prstGeom>
        </p:spPr>
        <p:txBody>
          <a:bodyPr/>
          <a:lstStyle>
            <a:lvl1pPr marL="0" indent="0" algn="ctr">
              <a:buSzTx/>
              <a:buFontTx/>
              <a:buNone/>
              <a:defRPr sz="2391"/>
            </a:lvl1pPr>
            <a:lvl2pPr marL="0" indent="321457" algn="ctr">
              <a:buSzTx/>
              <a:buFontTx/>
              <a:buNone/>
              <a:defRPr sz="2391"/>
            </a:lvl2pPr>
            <a:lvl3pPr marL="0" indent="642915" algn="ctr">
              <a:buSzTx/>
              <a:buFontTx/>
              <a:buNone/>
              <a:defRPr sz="2391"/>
            </a:lvl3pPr>
            <a:lvl4pPr marL="0" indent="964372" algn="ctr">
              <a:buSzTx/>
              <a:buFontTx/>
              <a:buNone/>
              <a:defRPr sz="2391"/>
            </a:lvl4pPr>
            <a:lvl5pPr marL="0" indent="1285829" algn="ctr">
              <a:buSzTx/>
              <a:buFontTx/>
              <a:buNone/>
              <a:defRPr sz="2391"/>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240534" y="5625629"/>
            <a:ext cx="274817" cy="27161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8609974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FD3794-BCBA-3A49-8AAB-748D3B5E116F}"/>
              </a:ext>
            </a:extLst>
          </p:cNvPr>
          <p:cNvSpPr>
            <a:spLocks noGrp="1"/>
          </p:cNvSpPr>
          <p:nvPr>
            <p:ph type="pic" sz="quarter" idx="10"/>
          </p:nvPr>
        </p:nvSpPr>
        <p:spPr>
          <a:xfrm>
            <a:off x="1174254"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8" name="Picture Placeholder 2">
            <a:extLst>
              <a:ext uri="{FF2B5EF4-FFF2-40B4-BE49-F238E27FC236}">
                <a16:creationId xmlns:a16="http://schemas.microsoft.com/office/drawing/2014/main" id="{E7D14CFC-203C-444D-9917-4F2FC1D6D71A}"/>
              </a:ext>
            </a:extLst>
          </p:cNvPr>
          <p:cNvSpPr>
            <a:spLocks noGrp="1"/>
          </p:cNvSpPr>
          <p:nvPr>
            <p:ph type="pic" sz="quarter" idx="11"/>
          </p:nvPr>
        </p:nvSpPr>
        <p:spPr>
          <a:xfrm>
            <a:off x="3065919"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9" name="Picture Placeholder 2">
            <a:extLst>
              <a:ext uri="{FF2B5EF4-FFF2-40B4-BE49-F238E27FC236}">
                <a16:creationId xmlns:a16="http://schemas.microsoft.com/office/drawing/2014/main" id="{B395FCBA-445B-764E-8C65-4270C0C332DD}"/>
              </a:ext>
            </a:extLst>
          </p:cNvPr>
          <p:cNvSpPr>
            <a:spLocks noGrp="1"/>
          </p:cNvSpPr>
          <p:nvPr>
            <p:ph type="pic" sz="quarter" idx="12"/>
          </p:nvPr>
        </p:nvSpPr>
        <p:spPr>
          <a:xfrm>
            <a:off x="4957584"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0" name="Picture Placeholder 2">
            <a:extLst>
              <a:ext uri="{FF2B5EF4-FFF2-40B4-BE49-F238E27FC236}">
                <a16:creationId xmlns:a16="http://schemas.microsoft.com/office/drawing/2014/main" id="{7667D789-914D-A542-8407-DA0C9559D45E}"/>
              </a:ext>
            </a:extLst>
          </p:cNvPr>
          <p:cNvSpPr>
            <a:spLocks noGrp="1"/>
          </p:cNvSpPr>
          <p:nvPr>
            <p:ph type="pic" sz="quarter" idx="13"/>
          </p:nvPr>
        </p:nvSpPr>
        <p:spPr>
          <a:xfrm>
            <a:off x="6849249" y="1457325"/>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4" name="Picture Placeholder 2">
            <a:extLst>
              <a:ext uri="{FF2B5EF4-FFF2-40B4-BE49-F238E27FC236}">
                <a16:creationId xmlns:a16="http://schemas.microsoft.com/office/drawing/2014/main" id="{EE12E011-7043-AE4B-94CF-95874784320F}"/>
              </a:ext>
            </a:extLst>
          </p:cNvPr>
          <p:cNvSpPr>
            <a:spLocks noGrp="1"/>
          </p:cNvSpPr>
          <p:nvPr>
            <p:ph type="pic" sz="quarter" idx="14"/>
          </p:nvPr>
        </p:nvSpPr>
        <p:spPr>
          <a:xfrm>
            <a:off x="1174254"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5" name="Picture Placeholder 2">
            <a:extLst>
              <a:ext uri="{FF2B5EF4-FFF2-40B4-BE49-F238E27FC236}">
                <a16:creationId xmlns:a16="http://schemas.microsoft.com/office/drawing/2014/main" id="{DB6D40D5-AEDE-8E41-A79E-BBBF9B0B4DB8}"/>
              </a:ext>
            </a:extLst>
          </p:cNvPr>
          <p:cNvSpPr>
            <a:spLocks noGrp="1"/>
          </p:cNvSpPr>
          <p:nvPr>
            <p:ph type="pic" sz="quarter" idx="15"/>
          </p:nvPr>
        </p:nvSpPr>
        <p:spPr>
          <a:xfrm>
            <a:off x="3065919"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6" name="Picture Placeholder 2">
            <a:extLst>
              <a:ext uri="{FF2B5EF4-FFF2-40B4-BE49-F238E27FC236}">
                <a16:creationId xmlns:a16="http://schemas.microsoft.com/office/drawing/2014/main" id="{5D7B49E4-7A20-E04A-BEB0-9A6D19DF9DBE}"/>
              </a:ext>
            </a:extLst>
          </p:cNvPr>
          <p:cNvSpPr>
            <a:spLocks noGrp="1"/>
          </p:cNvSpPr>
          <p:nvPr>
            <p:ph type="pic" sz="quarter" idx="16"/>
          </p:nvPr>
        </p:nvSpPr>
        <p:spPr>
          <a:xfrm>
            <a:off x="4957584"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
        <p:nvSpPr>
          <p:cNvPr id="17" name="Picture Placeholder 2">
            <a:extLst>
              <a:ext uri="{FF2B5EF4-FFF2-40B4-BE49-F238E27FC236}">
                <a16:creationId xmlns:a16="http://schemas.microsoft.com/office/drawing/2014/main" id="{BB451885-849C-C348-97C5-93B50522E779}"/>
              </a:ext>
            </a:extLst>
          </p:cNvPr>
          <p:cNvSpPr>
            <a:spLocks noGrp="1"/>
          </p:cNvSpPr>
          <p:nvPr>
            <p:ph type="pic" sz="quarter" idx="17"/>
          </p:nvPr>
        </p:nvSpPr>
        <p:spPr>
          <a:xfrm>
            <a:off x="6849249" y="3429000"/>
            <a:ext cx="1465585" cy="1465585"/>
          </a:xfrm>
          <a:solidFill>
            <a:schemeClr val="bg1">
              <a:lumMod val="95000"/>
            </a:schemeClr>
          </a:solidFill>
        </p:spPr>
        <p:txBody>
          <a:bodyPr anchor="ctr">
            <a:normAutofit/>
          </a:bodyPr>
          <a:lstStyle>
            <a:lvl1pPr marL="0" indent="0" algn="ctr">
              <a:buFont typeface="Arial" panose="020B0604020202020204" pitchFamily="34" charset="0"/>
              <a:buNone/>
              <a:defRPr sz="984">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x-none"/>
          </a:p>
        </p:txBody>
      </p:sp>
    </p:spTree>
    <p:extLst>
      <p:ext uri="{BB962C8B-B14F-4D97-AF65-F5344CB8AC3E}">
        <p14:creationId xmlns:p14="http://schemas.microsoft.com/office/powerpoint/2010/main" val="30796784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D4A8132-D4B5-7F4A-BF8D-1B59E5820F21}"/>
              </a:ext>
            </a:extLst>
          </p:cNvPr>
          <p:cNvSpPr>
            <a:spLocks noGrp="1"/>
          </p:cNvSpPr>
          <p:nvPr>
            <p:ph type="dt" sz="half" idx="10"/>
          </p:nvPr>
        </p:nvSpPr>
        <p:spPr/>
        <p:txBody>
          <a:bodyPr/>
          <a:lstStyle/>
          <a:p>
            <a:fld id="{DD8710ED-FBB8-C448-8AED-4A417E51FB42}" type="datetimeFigureOut">
              <a:rPr lang="en-US" smtClean="0"/>
              <a:pPr/>
              <a:t>3/24/2021</a:t>
            </a:fld>
            <a:endParaRPr lang="en-US" dirty="0"/>
          </a:p>
        </p:txBody>
      </p:sp>
      <p:sp>
        <p:nvSpPr>
          <p:cNvPr id="8" name="Slide Number Placeholder 7">
            <a:extLst>
              <a:ext uri="{FF2B5EF4-FFF2-40B4-BE49-F238E27FC236}">
                <a16:creationId xmlns:a16="http://schemas.microsoft.com/office/drawing/2014/main" id="{8D39D04E-C547-E042-B892-EBAEBF785B83}"/>
              </a:ext>
            </a:extLst>
          </p:cNvPr>
          <p:cNvSpPr>
            <a:spLocks noGrp="1"/>
          </p:cNvSpPr>
          <p:nvPr>
            <p:ph type="sldNum" sz="quarter" idx="11"/>
          </p:nvPr>
        </p:nvSpPr>
        <p:spPr/>
        <p:txBody>
          <a:bodyPr/>
          <a:lstStyle/>
          <a:p>
            <a:fld id="{04772E67-7349-1542-A4D6-CB1EC184AAAB}" type="slidenum">
              <a:rPr lang="en-US" smtClean="0"/>
              <a:pPr/>
              <a:t>‹#›</a:t>
            </a:fld>
            <a:endParaRPr lang="en-US"/>
          </a:p>
        </p:txBody>
      </p:sp>
      <p:sp>
        <p:nvSpPr>
          <p:cNvPr id="9" name="Title 8">
            <a:extLst>
              <a:ext uri="{FF2B5EF4-FFF2-40B4-BE49-F238E27FC236}">
                <a16:creationId xmlns:a16="http://schemas.microsoft.com/office/drawing/2014/main" id="{9714CBDF-0FD1-0743-9471-F1DCEB7356EE}"/>
              </a:ext>
            </a:extLst>
          </p:cNvPr>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8710ED-FBB8-C448-8AED-4A417E51FB42}" type="datetimeFigureOut">
              <a:rPr lang="en-US" smtClean="0"/>
              <a:pPr/>
              <a:t>3/24/2021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772E67-7349-1542-A4D6-CB1EC184AA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8710ED-FBB8-C448-8AED-4A417E51FB42}" type="datetimeFigureOut">
              <a:rPr lang="en-US" smtClean="0"/>
              <a:pPr/>
              <a:t>3/24/2021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4772E67-7349-1542-A4D6-CB1EC184AA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95724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97010"/>
            <a:ext cx="4040188"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5724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97010"/>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8710ED-FBB8-C448-8AED-4A417E51FB42}" type="datetimeFigureOut">
              <a:rPr lang="en-US" smtClean="0"/>
              <a:pPr/>
              <a:t>3/24/2021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4772E67-7349-1542-A4D6-CB1EC184AA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8710ED-FBB8-C448-8AED-4A417E51FB42}" type="datetimeFigureOut">
              <a:rPr lang="en-US" smtClean="0"/>
              <a:pPr/>
              <a:t>3/24/2021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4772E67-7349-1542-A4D6-CB1EC184AA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710ED-FBB8-C448-8AED-4A417E51FB42}" type="datetimeFigureOut">
              <a:rPr lang="en-US" smtClean="0"/>
              <a:pPr/>
              <a:t>3/24/2021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4772E67-7349-1542-A4D6-CB1EC184AA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3008313" cy="52638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68760"/>
            <a:ext cx="5111750" cy="3600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95141"/>
            <a:ext cx="3008313" cy="30740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8710ED-FBB8-C448-8AED-4A417E51FB42}" type="datetimeFigureOut">
              <a:rPr lang="en-US" smtClean="0"/>
              <a:pPr/>
              <a:t>3/24/2021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4772E67-7349-1542-A4D6-CB1EC184AA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8710ED-FBB8-C448-8AED-4A417E51FB42}" type="datetimeFigureOut">
              <a:rPr lang="en-US" smtClean="0"/>
              <a:pPr/>
              <a:t>3/24/2021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4772E67-7349-1542-A4D6-CB1EC184AA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NUL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extLst>
              <a:ext uri="{BEBA8EAE-BF5A-486C-A8C5-ECC9F3942E4B}">
                <a14:imgProps xmlns:a14="http://schemas.microsoft.com/office/drawing/2010/main">
                  <a14:imgLayer r:embed="rId13">
                    <a14:imgEffect>
                      <a14:sharpenSoften amoun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78191"/>
            <a:ext cx="8229600" cy="63408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710ED-FBB8-C448-8AED-4A417E51FB42}" type="datetimeFigureOut">
              <a:rPr lang="en-US" smtClean="0"/>
              <a:pPr/>
              <a:t>3/24/2021</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72E67-7349-1542-A4D6-CB1EC184AAAB}" type="slidenum">
              <a:rPr lang="en-US" smtClean="0"/>
              <a:pPr/>
              <a:t>‹#›</a:t>
            </a:fld>
            <a:endParaRPr lang="en-US"/>
          </a:p>
        </p:txBody>
      </p:sp>
      <p:sp>
        <p:nvSpPr>
          <p:cNvPr id="10" name="TextBox 9">
            <a:extLst>
              <a:ext uri="{FF2B5EF4-FFF2-40B4-BE49-F238E27FC236}">
                <a16:creationId xmlns:a16="http://schemas.microsoft.com/office/drawing/2014/main" id="{4ACA7356-8FBC-9841-A08B-FCE1387DA8A6}"/>
              </a:ext>
            </a:extLst>
          </p:cNvPr>
          <p:cNvSpPr txBox="1"/>
          <p:nvPr userDrawn="1"/>
        </p:nvSpPr>
        <p:spPr>
          <a:xfrm>
            <a:off x="1907704" y="6330950"/>
            <a:ext cx="1144488" cy="215444"/>
          </a:xfrm>
          <a:prstGeom prst="rect">
            <a:avLst/>
          </a:prstGeom>
          <a:noFill/>
        </p:spPr>
        <p:txBody>
          <a:bodyPr wrap="square" rtlCol="0">
            <a:spAutoFit/>
          </a:bodyPr>
          <a:lstStyle/>
          <a:p>
            <a:pPr marL="36000" indent="-61200">
              <a:buFont typeface="Arial" panose="020B0604020202020204" pitchFamily="34" charset="0"/>
              <a:buChar char="•"/>
            </a:pPr>
            <a:r>
              <a:rPr lang="en-US" sz="800" b="0" i="0" dirty="0">
                <a:solidFill>
                  <a:srgbClr val="A5ACCE"/>
                </a:solidFill>
                <a:latin typeface="Ubuntu" panose="020B0504030602030204" pitchFamily="34" charset="0"/>
              </a:rPr>
              <a:t>Bangalore</a:t>
            </a:r>
          </a:p>
        </p:txBody>
      </p:sp>
      <p:sp>
        <p:nvSpPr>
          <p:cNvPr id="9" name="Rectangle 8">
            <a:extLst>
              <a:ext uri="{FF2B5EF4-FFF2-40B4-BE49-F238E27FC236}">
                <a16:creationId xmlns:a16="http://schemas.microsoft.com/office/drawing/2014/main" id="{D883FDC8-D77A-6946-9A57-C4F118DF2A1E}"/>
              </a:ext>
            </a:extLst>
          </p:cNvPr>
          <p:cNvSpPr/>
          <p:nvPr userDrawn="1"/>
        </p:nvSpPr>
        <p:spPr>
          <a:xfrm>
            <a:off x="323528" y="6223918"/>
            <a:ext cx="2664296" cy="6340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4C233B-0FC8-174A-A1DD-6F070D96FDC5}"/>
              </a:ext>
            </a:extLst>
          </p:cNvPr>
          <p:cNvSpPr txBox="1"/>
          <p:nvPr userDrawn="1"/>
        </p:nvSpPr>
        <p:spPr>
          <a:xfrm>
            <a:off x="335131" y="6258595"/>
            <a:ext cx="3384376" cy="438582"/>
          </a:xfrm>
          <a:prstGeom prst="rect">
            <a:avLst/>
          </a:prstGeom>
          <a:noFill/>
        </p:spPr>
        <p:txBody>
          <a:bodyPr wrap="square" rtlCol="0">
            <a:spAutoFit/>
          </a:bodyPr>
          <a:lstStyle/>
          <a:p>
            <a:r>
              <a:rPr lang="en-US" sz="1200" b="0" i="0" dirty="0">
                <a:solidFill>
                  <a:srgbClr val="787D94"/>
                </a:solidFill>
                <a:latin typeface="Myriad Pro Condensed" panose="020B0506030403020204" pitchFamily="34" charset="0"/>
              </a:rPr>
              <a:t>A K MYLSAMY &amp; ASSOCIATES LLP</a:t>
            </a:r>
          </a:p>
          <a:p>
            <a:pPr>
              <a:spcBef>
                <a:spcPts val="300"/>
              </a:spcBef>
            </a:pPr>
            <a:r>
              <a:rPr lang="en-US" sz="800" b="0" i="0" dirty="0">
                <a:solidFill>
                  <a:srgbClr val="787D94"/>
                </a:solidFill>
                <a:latin typeface="Ubuntu" panose="020B0504030602030204" pitchFamily="34" charset="0"/>
              </a:rPr>
              <a:t>Chennai • New Delhi • Coimbatore • Bangalore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Lst>
  <p:txStyles>
    <p:titleStyle>
      <a:lvl1pPr algn="l" defTabSz="457200" rtl="0" eaLnBrk="1" latinLnBrk="0" hangingPunct="1">
        <a:spcBef>
          <a:spcPct val="0"/>
        </a:spcBef>
        <a:buNone/>
        <a:defRPr sz="3600" kern="1200">
          <a:solidFill>
            <a:srgbClr val="787D94"/>
          </a:solidFill>
          <a:latin typeface="Playfair Display" charset="0"/>
          <a:ea typeface="Playfair Display" charset="0"/>
          <a:cs typeface="Playfair Display"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Ubuntu" charset="0"/>
          <a:ea typeface="Ubuntu" charset="0"/>
          <a:cs typeface="Ubuntu" charset="0"/>
        </a:defRPr>
      </a:lvl1pPr>
      <a:lvl2pPr marL="742950" indent="-285750" algn="l" defTabSz="457200" rtl="0" eaLnBrk="1" latinLnBrk="0" hangingPunct="1">
        <a:spcBef>
          <a:spcPct val="20000"/>
        </a:spcBef>
        <a:buFont typeface="Arial"/>
        <a:buChar char="–"/>
        <a:defRPr sz="2800" kern="1200">
          <a:solidFill>
            <a:schemeClr val="tx1"/>
          </a:solidFill>
          <a:latin typeface="Ubuntu" charset="0"/>
          <a:ea typeface="Ubuntu" charset="0"/>
          <a:cs typeface="Ubuntu" charset="0"/>
        </a:defRPr>
      </a:lvl2pPr>
      <a:lvl3pPr marL="1143000" indent="-228600" algn="l" defTabSz="457200" rtl="0" eaLnBrk="1" latinLnBrk="0" hangingPunct="1">
        <a:spcBef>
          <a:spcPct val="20000"/>
        </a:spcBef>
        <a:buFont typeface="Arial"/>
        <a:buChar char="•"/>
        <a:defRPr sz="2400" kern="1200">
          <a:solidFill>
            <a:schemeClr val="tx1"/>
          </a:solidFill>
          <a:latin typeface="Ubuntu" charset="0"/>
          <a:ea typeface="Ubuntu" charset="0"/>
          <a:cs typeface="Ubuntu" charset="0"/>
        </a:defRPr>
      </a:lvl3pPr>
      <a:lvl4pPr marL="1600200" indent="-228600" algn="l" defTabSz="457200" rtl="0" eaLnBrk="1" latinLnBrk="0" hangingPunct="1">
        <a:spcBef>
          <a:spcPct val="20000"/>
        </a:spcBef>
        <a:buFont typeface="Arial"/>
        <a:buChar char="–"/>
        <a:defRPr sz="2000" kern="1200">
          <a:solidFill>
            <a:schemeClr val="tx1"/>
          </a:solidFill>
          <a:latin typeface="Ubuntu" charset="0"/>
          <a:ea typeface="Ubuntu" charset="0"/>
          <a:cs typeface="Ubuntu" charset="0"/>
        </a:defRPr>
      </a:lvl4pPr>
      <a:lvl5pPr marL="2057400" indent="-228600" algn="l" defTabSz="457200" rtl="0" eaLnBrk="1" latinLnBrk="0" hangingPunct="1">
        <a:spcBef>
          <a:spcPct val="20000"/>
        </a:spcBef>
        <a:buFont typeface="Arial"/>
        <a:buChar char="»"/>
        <a:defRPr sz="2000" kern="1200">
          <a:solidFill>
            <a:schemeClr val="tx1"/>
          </a:solidFill>
          <a:latin typeface="Ubuntu" charset="0"/>
          <a:ea typeface="Ubuntu" charset="0"/>
          <a:cs typeface="Ubuntu"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0ED7E-7A10-C343-8E7C-3AC75BB86EDE}" type="datetimeFigureOut">
              <a:rPr lang="en-US" smtClean="0"/>
              <a:pPr/>
              <a:t>3/24/2021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27330-EA7E-2846-B0E7-AA73C19E2FBF}" type="slidenum">
              <a:rPr lang="en-US" smtClean="0"/>
              <a:pPr/>
              <a:t>‹#›</a:t>
            </a:fld>
            <a:endParaRPr lang="en-US"/>
          </a:p>
        </p:txBody>
      </p:sp>
    </p:spTree>
    <p:extLst>
      <p:ext uri="{BB962C8B-B14F-4D97-AF65-F5344CB8AC3E}">
        <p14:creationId xmlns:p14="http://schemas.microsoft.com/office/powerpoint/2010/main" val="21359476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914400" rtl="0" eaLnBrk="1" latinLnBrk="0" hangingPunct="1">
        <a:lnSpc>
          <a:spcPct val="90000"/>
        </a:lnSpc>
        <a:spcBef>
          <a:spcPct val="0"/>
        </a:spcBef>
        <a:buNone/>
        <a:defRPr sz="3600" kern="1200">
          <a:solidFill>
            <a:srgbClr val="787D94"/>
          </a:solidFill>
          <a:latin typeface="Playfair Display" charset="0"/>
          <a:ea typeface="Playfair Display" charset="0"/>
          <a:cs typeface="Playfair Display"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Ubuntu" charset="0"/>
          <a:ea typeface="Ubuntu" charset="0"/>
          <a:cs typeface="Ubuntu"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Ubuntu" charset="0"/>
          <a:ea typeface="Ubuntu" charset="0"/>
          <a:cs typeface="Ubuntu"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Ubuntu" charset="0"/>
          <a:ea typeface="Ubuntu" charset="0"/>
          <a:cs typeface="Ubuntu"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Ubuntu" charset="0"/>
          <a:ea typeface="Ubuntu" charset="0"/>
          <a:cs typeface="Ubuntu"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1131094"/>
            <a:ext cx="7886701" cy="994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7" tIns="48767" rIns="48767" bIns="48767" anchor="ctr">
            <a:normAutofit/>
          </a:bodyPr>
          <a:lstStyle/>
          <a:p>
            <a:r>
              <a:t>Title Text</a:t>
            </a:r>
          </a:p>
        </p:txBody>
      </p:sp>
      <p:sp>
        <p:nvSpPr>
          <p:cNvPr id="3" name="Body Level One…"/>
          <p:cNvSpPr txBox="1">
            <a:spLocks noGrp="1"/>
          </p:cNvSpPr>
          <p:nvPr>
            <p:ph type="body" idx="1"/>
          </p:nvPr>
        </p:nvSpPr>
        <p:spPr>
          <a:xfrm>
            <a:off x="628650" y="2226469"/>
            <a:ext cx="7886701" cy="3263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48549" y="5625629"/>
            <a:ext cx="266802" cy="271611"/>
          </a:xfrm>
          <a:prstGeom prst="rect">
            <a:avLst/>
          </a:prstGeom>
          <a:ln w="12700">
            <a:miter lim="400000"/>
          </a:ln>
        </p:spPr>
        <p:txBody>
          <a:bodyPr wrap="none" lIns="48767" tIns="48767" rIns="48767" bIns="48767" anchor="ctr">
            <a:spAutoFit/>
          </a:bodyPr>
          <a:lstStyle>
            <a:lvl1pPr algn="r">
              <a:defRPr sz="1125">
                <a:solidFill>
                  <a:srgbClr val="888888"/>
                </a:solidFill>
              </a:defRPr>
            </a:lvl1pPr>
          </a:lstStyle>
          <a:p>
            <a:pPr defTabSz="914367" hangingPunct="0"/>
            <a:fld id="{86CB4B4D-7CA3-9044-876B-883B54F8677D}" type="slidenum">
              <a:rPr lang="en-IN" kern="0" smtClean="0">
                <a:latin typeface="Calibri"/>
                <a:cs typeface="Calibri"/>
                <a:sym typeface="Calibri"/>
              </a:rPr>
              <a:pPr defTabSz="914367" hangingPunct="0"/>
              <a:t>‹#›</a:t>
            </a:fld>
            <a:endParaRPr lang="en-IN" kern="0">
              <a:latin typeface="Calibri"/>
              <a:cs typeface="Calibri"/>
              <a:sym typeface="Calibri"/>
            </a:endParaRPr>
          </a:p>
        </p:txBody>
      </p:sp>
      <p:sp>
        <p:nvSpPr>
          <p:cNvPr id="6" name="TextBox 5">
            <a:extLst>
              <a:ext uri="{FF2B5EF4-FFF2-40B4-BE49-F238E27FC236}">
                <a16:creationId xmlns:a16="http://schemas.microsoft.com/office/drawing/2014/main" id="{374C233B-0FC8-174A-A1DD-6F070D96FDC5}"/>
              </a:ext>
            </a:extLst>
          </p:cNvPr>
          <p:cNvSpPr txBox="1"/>
          <p:nvPr userDrawn="1"/>
        </p:nvSpPr>
        <p:spPr>
          <a:xfrm>
            <a:off x="557107" y="6219411"/>
            <a:ext cx="4361994" cy="402674"/>
          </a:xfrm>
          <a:prstGeom prst="rect">
            <a:avLst/>
          </a:prstGeom>
          <a:noFill/>
        </p:spPr>
        <p:txBody>
          <a:bodyPr wrap="square" rtlCol="0">
            <a:spAutoFit/>
          </a:bodyPr>
          <a:lstStyle/>
          <a:p>
            <a:pPr defTabSz="914367" hangingPunct="0"/>
            <a:r>
              <a:rPr lang="en-US" sz="1050" kern="0" dirty="0">
                <a:solidFill>
                  <a:srgbClr val="787D94"/>
                </a:solidFill>
                <a:latin typeface="Myriad Pro Condensed" panose="020B0506030403020204" pitchFamily="34" charset="0"/>
                <a:cs typeface="Calibri"/>
                <a:sym typeface="Calibri"/>
              </a:rPr>
              <a:t>A K MYLSAMY &amp; ASSOCIATES LLP</a:t>
            </a:r>
          </a:p>
          <a:p>
            <a:pPr defTabSz="914367" hangingPunct="0">
              <a:spcBef>
                <a:spcPts val="211"/>
              </a:spcBef>
            </a:pPr>
            <a:r>
              <a:rPr lang="en-US" sz="800" kern="0" dirty="0">
                <a:solidFill>
                  <a:srgbClr val="787D94"/>
                </a:solidFill>
                <a:latin typeface="Ubuntu" panose="020B0504030602030204" pitchFamily="34" charset="0"/>
                <a:cs typeface="Calibri"/>
                <a:sym typeface="Calibri"/>
              </a:rPr>
              <a:t>Chennai • New Delhi • Coimbatore • Bangalore</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00573" y="5763147"/>
            <a:ext cx="1423071" cy="912528"/>
          </a:xfrm>
          <a:prstGeom prst="rect">
            <a:avLst/>
          </a:prstGeom>
        </p:spPr>
      </p:pic>
    </p:spTree>
    <p:extLst>
      <p:ext uri="{BB962C8B-B14F-4D97-AF65-F5344CB8AC3E}">
        <p14:creationId xmlns:p14="http://schemas.microsoft.com/office/powerpoint/2010/main" val="3480849085"/>
      </p:ext>
    </p:extLst>
  </p:cSld>
  <p:clrMap bg1="lt1" tx1="dk1" bg2="lt2" tx2="dk2" accent1="accent1" accent2="accent2" accent3="accent3" accent4="accent4" accent5="accent5" accent6="accent6" hlink="hlink" folHlink="folHlink"/>
  <p:sldLayoutIdLst>
    <p:sldLayoutId id="2147483665" r:id="rId1"/>
    <p:sldLayoutId id="2147483666" r:id="rId2"/>
  </p:sldLayoutIdLst>
  <p:transition spd="med"/>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1131094"/>
            <a:ext cx="7886701" cy="9941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chor="ctr">
            <a:normAutofit/>
          </a:bodyPr>
          <a:lstStyle/>
          <a:p>
            <a:r>
              <a:t>Title Text</a:t>
            </a:r>
          </a:p>
        </p:txBody>
      </p:sp>
      <p:sp>
        <p:nvSpPr>
          <p:cNvPr id="3" name="Body Level One…"/>
          <p:cNvSpPr txBox="1">
            <a:spLocks noGrp="1"/>
          </p:cNvSpPr>
          <p:nvPr>
            <p:ph type="body" idx="1"/>
          </p:nvPr>
        </p:nvSpPr>
        <p:spPr>
          <a:xfrm>
            <a:off x="628650" y="2226469"/>
            <a:ext cx="7886701" cy="3263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48549" y="5625629"/>
            <a:ext cx="266802" cy="271611"/>
          </a:xfrm>
          <a:prstGeom prst="rect">
            <a:avLst/>
          </a:prstGeom>
          <a:ln w="12700">
            <a:miter lim="400000"/>
          </a:ln>
        </p:spPr>
        <p:txBody>
          <a:bodyPr wrap="none" lIns="48767" tIns="48767" rIns="48767" bIns="48767" anchor="ctr">
            <a:spAutoFit/>
          </a:bodyPr>
          <a:lstStyle>
            <a:lvl1pPr algn="r">
              <a:defRPr sz="1125">
                <a:solidFill>
                  <a:srgbClr val="888888"/>
                </a:solidFill>
              </a:defRPr>
            </a:lvl1pPr>
          </a:lstStyle>
          <a:p>
            <a:pPr defTabSz="914367" hangingPunct="0"/>
            <a:fld id="{86CB4B4D-7CA3-9044-876B-883B54F8677D}" type="slidenum">
              <a:rPr lang="en-IN" kern="0" smtClean="0">
                <a:latin typeface="Calibri"/>
                <a:cs typeface="Calibri"/>
                <a:sym typeface="Calibri"/>
              </a:rPr>
              <a:pPr defTabSz="914367" hangingPunct="0"/>
              <a:t>‹#›</a:t>
            </a:fld>
            <a:endParaRPr lang="en-IN" kern="0">
              <a:latin typeface="Calibri"/>
              <a:cs typeface="Calibri"/>
              <a:sym typeface="Calibri"/>
            </a:endParaRP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8379" y="5962149"/>
            <a:ext cx="1145754" cy="734702"/>
          </a:xfrm>
          <a:prstGeom prst="rect">
            <a:avLst/>
          </a:prstGeom>
        </p:spPr>
      </p:pic>
      <p:sp>
        <p:nvSpPr>
          <p:cNvPr id="6" name="TextBox 5">
            <a:extLst>
              <a:ext uri="{FF2B5EF4-FFF2-40B4-BE49-F238E27FC236}">
                <a16:creationId xmlns:a16="http://schemas.microsoft.com/office/drawing/2014/main" id="{374C233B-0FC8-174A-A1DD-6F070D96FDC5}"/>
              </a:ext>
            </a:extLst>
          </p:cNvPr>
          <p:cNvSpPr txBox="1"/>
          <p:nvPr userDrawn="1"/>
        </p:nvSpPr>
        <p:spPr>
          <a:xfrm>
            <a:off x="557107" y="6219411"/>
            <a:ext cx="4361994" cy="366832"/>
          </a:xfrm>
          <a:prstGeom prst="rect">
            <a:avLst/>
          </a:prstGeom>
          <a:noFill/>
        </p:spPr>
        <p:txBody>
          <a:bodyPr wrap="square" rtlCol="0">
            <a:spAutoFit/>
          </a:bodyPr>
          <a:lstStyle/>
          <a:p>
            <a:pPr defTabSz="914367" hangingPunct="0"/>
            <a:r>
              <a:rPr lang="en-US" sz="984" kern="0" dirty="0">
                <a:solidFill>
                  <a:srgbClr val="787D94"/>
                </a:solidFill>
                <a:latin typeface="Myriad Pro Condensed" panose="020B0506030403020204" pitchFamily="34" charset="0"/>
                <a:cs typeface="Calibri"/>
                <a:sym typeface="Calibri"/>
              </a:rPr>
              <a:t>A K MYLSAMY &amp; ASSOCIATES LLP</a:t>
            </a:r>
          </a:p>
          <a:p>
            <a:pPr defTabSz="914367" hangingPunct="0">
              <a:spcBef>
                <a:spcPts val="211"/>
              </a:spcBef>
            </a:pPr>
            <a:r>
              <a:rPr lang="en-US" sz="633" kern="0" dirty="0">
                <a:solidFill>
                  <a:srgbClr val="787D94"/>
                </a:solidFill>
                <a:latin typeface="Ubuntu" panose="020B0504030602030204" pitchFamily="34" charset="0"/>
                <a:cs typeface="Calibri"/>
                <a:sym typeface="Calibri"/>
              </a:rPr>
              <a:t>Chennai • New Delhi • Coimbatore • Bangalore</a:t>
            </a:r>
          </a:p>
        </p:txBody>
      </p:sp>
    </p:spTree>
    <p:extLst>
      <p:ext uri="{BB962C8B-B14F-4D97-AF65-F5344CB8AC3E}">
        <p14:creationId xmlns:p14="http://schemas.microsoft.com/office/powerpoint/2010/main" val="1794539295"/>
      </p:ext>
    </p:extLst>
  </p:cSld>
  <p:clrMap bg1="lt1" tx1="dk1" bg2="lt2" tx2="dk2" accent1="accent1" accent2="accent2" accent3="accent3" accent4="accent4" accent5="accent5" accent6="accent6" hlink="hlink" folHlink="folHlink"/>
  <p:sldLayoutIdLst>
    <p:sldLayoutId id="2147483668" r:id="rId1"/>
    <p:sldLayoutId id="2147483669" r:id="rId2"/>
  </p:sldLayoutIdLst>
  <p:transition spd="med"/>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solidFill>
            <a:srgbClr val="000000"/>
          </a:solidFill>
          <a:uFillTx/>
          <a:latin typeface="Calibri Light"/>
          <a:ea typeface="Calibri Light"/>
          <a:cs typeface="Calibri Light"/>
          <a:sym typeface="Calibri Light"/>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solidFill>
            <a:srgbClr val="000000"/>
          </a:solidFill>
          <a:uFillTx/>
          <a:latin typeface="+mj-lt"/>
          <a:ea typeface="+mj-ea"/>
          <a:cs typeface="+mj-cs"/>
          <a:sym typeface="Calibri"/>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4011"/>
          <a:stretch/>
        </p:blipFill>
        <p:spPr>
          <a:xfrm flipH="1">
            <a:off x="-33146" y="-1"/>
            <a:ext cx="9174796" cy="6381329"/>
          </a:xfrm>
          <a:prstGeom prst="rect">
            <a:avLst/>
          </a:prstGeom>
        </p:spPr>
      </p:pic>
      <p:sp>
        <p:nvSpPr>
          <p:cNvPr id="95" name="Rectangle"/>
          <p:cNvSpPr/>
          <p:nvPr/>
        </p:nvSpPr>
        <p:spPr>
          <a:xfrm>
            <a:off x="3833559" y="9684"/>
            <a:ext cx="5344524" cy="6062074"/>
          </a:xfrm>
          <a:prstGeom prst="rect">
            <a:avLst/>
          </a:prstGeom>
          <a:solidFill>
            <a:schemeClr val="tx1">
              <a:lumMod val="95000"/>
              <a:lumOff val="5000"/>
              <a:alpha val="30541"/>
            </a:schemeClr>
          </a:solidFill>
          <a:ln w="12700">
            <a:miter lim="400000"/>
          </a:ln>
        </p:spPr>
        <p:txBody>
          <a:bodyPr lIns="34289" tIns="34289" rIns="34289" bIns="34289" anchor="ctr"/>
          <a:lstStyle/>
          <a:p>
            <a:endParaRPr sz="1266"/>
          </a:p>
        </p:txBody>
      </p:sp>
      <p:sp>
        <p:nvSpPr>
          <p:cNvPr id="97" name="Line"/>
          <p:cNvSpPr/>
          <p:nvPr/>
        </p:nvSpPr>
        <p:spPr>
          <a:xfrm>
            <a:off x="7784306" y="4190404"/>
            <a:ext cx="762000" cy="0"/>
          </a:xfrm>
          <a:prstGeom prst="line">
            <a:avLst/>
          </a:prstGeom>
          <a:ln w="50800">
            <a:solidFill>
              <a:schemeClr val="bg1"/>
            </a:solidFill>
            <a:miter/>
          </a:ln>
        </p:spPr>
        <p:txBody>
          <a:bodyPr lIns="34289" tIns="34289" rIns="34289" bIns="34289"/>
          <a:lstStyle/>
          <a:p>
            <a:endParaRPr sz="1266"/>
          </a:p>
        </p:txBody>
      </p:sp>
      <p:grpSp>
        <p:nvGrpSpPr>
          <p:cNvPr id="10" name="Group 9">
            <a:extLst>
              <a:ext uri="{FF2B5EF4-FFF2-40B4-BE49-F238E27FC236}">
                <a16:creationId xmlns:a16="http://schemas.microsoft.com/office/drawing/2014/main" id="{4735B698-BDE2-864D-BB53-3BB3FA59E932}"/>
              </a:ext>
            </a:extLst>
          </p:cNvPr>
          <p:cNvGrpSpPr/>
          <p:nvPr/>
        </p:nvGrpSpPr>
        <p:grpSpPr>
          <a:xfrm>
            <a:off x="-17042" y="6013700"/>
            <a:ext cx="9178083" cy="854187"/>
            <a:chOff x="-24237" y="8293100"/>
            <a:chExt cx="13053274" cy="1474561"/>
          </a:xfrm>
          <a:solidFill>
            <a:srgbClr val="CEC19F"/>
          </a:solidFill>
        </p:grpSpPr>
        <p:sp>
          <p:nvSpPr>
            <p:cNvPr id="98" name="Line"/>
            <p:cNvSpPr/>
            <p:nvPr/>
          </p:nvSpPr>
          <p:spPr>
            <a:xfrm>
              <a:off x="2098" y="8489865"/>
              <a:ext cx="12999361" cy="0"/>
            </a:xfrm>
            <a:prstGeom prst="line">
              <a:avLst/>
            </a:prstGeom>
            <a:grpFill/>
            <a:ln w="25400">
              <a:solidFill>
                <a:schemeClr val="accent1"/>
              </a:solidFill>
              <a:miter lim="400000"/>
            </a:ln>
          </p:spPr>
          <p:txBody>
            <a:bodyPr lIns="34289" tIns="34289" rIns="34289" bIns="34289"/>
            <a:lstStyle/>
            <a:p>
              <a:endParaRPr sz="1266"/>
            </a:p>
          </p:txBody>
        </p:sp>
        <p:sp>
          <p:nvSpPr>
            <p:cNvPr id="99" name="Rectangle"/>
            <p:cNvSpPr/>
            <p:nvPr/>
          </p:nvSpPr>
          <p:spPr>
            <a:xfrm>
              <a:off x="-24237" y="8293100"/>
              <a:ext cx="13053274" cy="1474561"/>
            </a:xfrm>
            <a:prstGeom prst="rect">
              <a:avLst/>
            </a:prstGeom>
            <a:grpFill/>
            <a:ln w="12700">
              <a:miter lim="400000"/>
            </a:ln>
          </p:spPr>
          <p:txBody>
            <a:bodyPr lIns="34289" tIns="34289" rIns="34289" bIns="34289" anchor="ctr"/>
            <a:lstStyle/>
            <a:p>
              <a:endParaRPr sz="1266" dirty="0"/>
            </a:p>
          </p:txBody>
        </p:sp>
      </p:grpSp>
      <p:sp>
        <p:nvSpPr>
          <p:cNvPr id="3" name="TextBox 2"/>
          <p:cNvSpPr txBox="1"/>
          <p:nvPr/>
        </p:nvSpPr>
        <p:spPr>
          <a:xfrm>
            <a:off x="711993" y="6257003"/>
            <a:ext cx="7072313" cy="2640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r>
              <a:rPr lang="en-US" sz="1266" dirty="0">
                <a:latin typeface="Ubuntu" panose="020B0504030602030204" pitchFamily="34" charset="0"/>
              </a:rPr>
              <a:t>25</a:t>
            </a:r>
            <a:r>
              <a:rPr lang="en-US" sz="1266" baseline="30000" dirty="0">
                <a:latin typeface="Ubuntu" panose="020B0504030602030204" pitchFamily="34" charset="0"/>
              </a:rPr>
              <a:t>th</a:t>
            </a:r>
            <a:r>
              <a:rPr lang="en-US" sz="1266" dirty="0">
                <a:latin typeface="Ubuntu" panose="020B0504030602030204" pitchFamily="34" charset="0"/>
              </a:rPr>
              <a:t> March 2021		© 2021: A.K. </a:t>
            </a:r>
            <a:r>
              <a:rPr lang="en-US" sz="1266" dirty="0" err="1">
                <a:latin typeface="Ubuntu" panose="020B0504030602030204" pitchFamily="34" charset="0"/>
              </a:rPr>
              <a:t>Mylsamy</a:t>
            </a:r>
            <a:r>
              <a:rPr lang="en-US" sz="1266" dirty="0">
                <a:latin typeface="Ubuntu" panose="020B0504030602030204" pitchFamily="34" charset="0"/>
              </a:rPr>
              <a:t> &amp; Associates LLP</a:t>
            </a:r>
            <a:endParaRPr lang="en-IN" sz="1687" dirty="0">
              <a:solidFill>
                <a:srgbClr val="000000"/>
              </a:solidFill>
              <a:latin typeface="+mj-lt"/>
              <a:ea typeface="+mj-ea"/>
              <a:cs typeface="+mj-cs"/>
              <a:sym typeface="Calibri"/>
            </a:endParaRPr>
          </a:p>
        </p:txBody>
      </p:sp>
      <p:sp>
        <p:nvSpPr>
          <p:cNvPr id="8" name="TextBox 7"/>
          <p:cNvSpPr txBox="1"/>
          <p:nvPr/>
        </p:nvSpPr>
        <p:spPr>
          <a:xfrm>
            <a:off x="3258894" y="2224651"/>
            <a:ext cx="5363885" cy="17140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r"/>
            <a:r>
              <a:rPr lang="en-US" sz="3375" b="1" dirty="0">
                <a:solidFill>
                  <a:schemeClr val="bg1"/>
                </a:solidFill>
                <a:latin typeface="Playfair Display Black" panose="00000A00000000000000" pitchFamily="50" charset="0"/>
                <a:ea typeface="Playfair Display Regular Bold"/>
                <a:cs typeface="Times New Roman" panose="02020603050405020304" pitchFamily="18" charset="0"/>
                <a:sym typeface="Playfair Display Regular Bold"/>
              </a:rPr>
              <a:t>Income Tax </a:t>
            </a:r>
            <a:br>
              <a:rPr lang="en-US" sz="3375" b="1" dirty="0">
                <a:solidFill>
                  <a:schemeClr val="bg1"/>
                </a:solidFill>
                <a:latin typeface="Playfair Display Black" panose="00000A00000000000000" pitchFamily="50" charset="0"/>
                <a:ea typeface="Playfair Display Regular Bold"/>
                <a:cs typeface="Times New Roman" panose="02020603050405020304" pitchFamily="18" charset="0"/>
                <a:sym typeface="Playfair Display Regular Bold"/>
              </a:rPr>
            </a:br>
            <a:r>
              <a:rPr lang="en-US" sz="3375" b="1" dirty="0">
                <a:solidFill>
                  <a:schemeClr val="bg1"/>
                </a:solidFill>
                <a:latin typeface="Playfair Display Black" panose="00000A00000000000000" pitchFamily="50" charset="0"/>
                <a:ea typeface="Playfair Display Regular Bold"/>
                <a:cs typeface="Times New Roman" panose="02020603050405020304" pitchFamily="18" charset="0"/>
                <a:sym typeface="Playfair Display Regular Bold"/>
              </a:rPr>
              <a:t>Perspective </a:t>
            </a:r>
            <a:br>
              <a:rPr lang="en-US" sz="3375" b="1" dirty="0">
                <a:solidFill>
                  <a:schemeClr val="bg1"/>
                </a:solidFill>
                <a:latin typeface="Playfair Display Black" panose="00000A00000000000000" pitchFamily="50" charset="0"/>
                <a:ea typeface="Playfair Display Regular Bold"/>
                <a:cs typeface="Times New Roman" panose="02020603050405020304" pitchFamily="18" charset="0"/>
                <a:sym typeface="Playfair Display Regular Bold"/>
              </a:rPr>
            </a:br>
            <a:r>
              <a:rPr lang="en-US" sz="1969" dirty="0">
                <a:solidFill>
                  <a:schemeClr val="bg1"/>
                </a:solidFill>
                <a:latin typeface="Playfair Display" panose="00000500000000000000" pitchFamily="50" charset="0"/>
                <a:ea typeface="Playfair Display Regular Bold"/>
                <a:cs typeface="Times New Roman" panose="02020603050405020304" pitchFamily="18" charset="0"/>
                <a:sym typeface="Playfair Display Regular Bold"/>
              </a:rPr>
              <a:t>on doing Business in India &amp;</a:t>
            </a:r>
            <a:r>
              <a:rPr lang="en-US" sz="1969" b="1" dirty="0">
                <a:solidFill>
                  <a:schemeClr val="bg1"/>
                </a:solidFill>
                <a:latin typeface="Playfair Display Black" panose="00000A00000000000000" pitchFamily="50" charset="0"/>
                <a:ea typeface="Playfair Display Regular Bold"/>
                <a:cs typeface="Times New Roman" panose="02020603050405020304" pitchFamily="18" charset="0"/>
                <a:sym typeface="Playfair Display Regular Bold"/>
              </a:rPr>
              <a:t> </a:t>
            </a:r>
          </a:p>
          <a:p>
            <a:pPr algn="r"/>
            <a:r>
              <a:rPr lang="en-US" sz="1969" b="1" dirty="0">
                <a:solidFill>
                  <a:schemeClr val="bg1"/>
                </a:solidFill>
                <a:latin typeface="Playfair Display Black" panose="00000A00000000000000" pitchFamily="50" charset="0"/>
                <a:ea typeface="Playfair Display Regular Bold"/>
                <a:cs typeface="Times New Roman" panose="02020603050405020304" pitchFamily="18" charset="0"/>
                <a:sym typeface="Playfair Display Regular Bold"/>
              </a:rPr>
              <a:t>Recent developments</a:t>
            </a:r>
            <a:endParaRPr lang="en-IN" sz="1969" b="1" dirty="0">
              <a:solidFill>
                <a:schemeClr val="bg1"/>
              </a:solidFill>
              <a:latin typeface="Playfair Display Black" panose="00000A00000000000000" pitchFamily="50" charset="0"/>
              <a:ea typeface="Playfair Display Regular Bold"/>
              <a:cs typeface="Times New Roman" panose="02020603050405020304" pitchFamily="18" charset="0"/>
            </a:endParaRPr>
          </a:p>
        </p:txBody>
      </p:sp>
      <p:sp>
        <p:nvSpPr>
          <p:cNvPr id="9" name="TextBox 8"/>
          <p:cNvSpPr txBox="1"/>
          <p:nvPr/>
        </p:nvSpPr>
        <p:spPr>
          <a:xfrm>
            <a:off x="5331619" y="4489511"/>
            <a:ext cx="3214688" cy="848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r"/>
            <a:r>
              <a:rPr lang="en-US" sz="1969" b="1" dirty="0">
                <a:solidFill>
                  <a:schemeClr val="bg1"/>
                </a:solidFill>
                <a:latin typeface="Ubuntu" panose="020B0504030602030204" pitchFamily="34" charset="0"/>
                <a:cs typeface="Times New Roman" panose="02020603050405020304" pitchFamily="18" charset="0"/>
              </a:rPr>
              <a:t>Ramanujam. S. </a:t>
            </a:r>
            <a:br>
              <a:rPr lang="en-US" sz="1969" b="1" dirty="0">
                <a:solidFill>
                  <a:schemeClr val="bg1"/>
                </a:solidFill>
                <a:latin typeface="Ubuntu" panose="020B0504030602030204" pitchFamily="34" charset="0"/>
                <a:cs typeface="Times New Roman" panose="02020603050405020304" pitchFamily="18" charset="0"/>
              </a:rPr>
            </a:br>
            <a:r>
              <a:rPr lang="en-US" sz="1406" dirty="0">
                <a:solidFill>
                  <a:schemeClr val="bg1"/>
                </a:solidFill>
                <a:latin typeface="Ubuntu" panose="020B0504030602030204" pitchFamily="34" charset="0"/>
                <a:cs typeface="Times New Roman" panose="02020603050405020304" pitchFamily="18" charset="0"/>
              </a:rPr>
              <a:t>Chartered Accountant</a:t>
            </a:r>
          </a:p>
          <a:p>
            <a:pPr defTabSz="914367" hangingPunct="0"/>
            <a:endParaRPr lang="en-IN" sz="1687" dirty="0">
              <a:solidFill>
                <a:srgbClr val="000000"/>
              </a:solidFill>
              <a:latin typeface="+mj-lt"/>
              <a:ea typeface="+mj-ea"/>
              <a:cs typeface="+mj-cs"/>
              <a:sym typeface="Calibri"/>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266" y="980728"/>
            <a:ext cx="2271216" cy="1455135"/>
          </a:xfrm>
          <a:prstGeom prst="rect">
            <a:avLst/>
          </a:prstGeom>
        </p:spPr>
      </p:pic>
    </p:spTree>
    <p:extLst>
      <p:ext uri="{BB962C8B-B14F-4D97-AF65-F5344CB8AC3E}">
        <p14:creationId xmlns:p14="http://schemas.microsoft.com/office/powerpoint/2010/main" val="418512841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96752"/>
            <a:ext cx="9144000" cy="4176464"/>
          </a:xfrm>
          <a:prstGeom prst="rect">
            <a:avLst/>
          </a:prstGeom>
          <a:solidFill>
            <a:srgbClr val="A5955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IN" sz="24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p:cNvSpPr txBox="1"/>
          <p:nvPr/>
        </p:nvSpPr>
        <p:spPr>
          <a:xfrm>
            <a:off x="10626086" y="2419018"/>
            <a:ext cx="1196163" cy="433196"/>
          </a:xfrm>
          <a:prstGeom prst="rect">
            <a:avLst/>
          </a:prstGeom>
          <a:noFill/>
        </p:spPr>
        <p:txBody>
          <a:bodyPr wrap="square" rtlCol="0">
            <a:spAutoFit/>
          </a:bodyPr>
          <a:lstStyle/>
          <a:p>
            <a:pPr defTabSz="914367" hangingPunct="0">
              <a:lnSpc>
                <a:spcPct val="150000"/>
              </a:lnSpc>
            </a:pPr>
            <a:r>
              <a:rPr lang="en-US" sz="492" kern="0" dirty="0">
                <a:solidFill>
                  <a:srgbClr val="FFFFFF"/>
                </a:solidFill>
                <a:latin typeface="Roboto" pitchFamily="2" charset="0"/>
                <a:ea typeface="Roboto" pitchFamily="2" charset="0"/>
                <a:cs typeface="Calibri"/>
                <a:sym typeface="Calibri"/>
              </a:rPr>
              <a:t>Tones is a visual artist, content creator and photographer based in Moscow, Russian Federation. </a:t>
            </a:r>
            <a:endParaRPr lang="en-US" sz="492" kern="0" dirty="0">
              <a:solidFill>
                <a:srgbClr val="FFFFFF"/>
              </a:solidFill>
              <a:latin typeface="Roboto" pitchFamily="2" charset="0"/>
              <a:ea typeface="Roboto" pitchFamily="2" charset="0"/>
              <a:cs typeface="Roboto  "/>
              <a:sym typeface="Calibri"/>
            </a:endParaRPr>
          </a:p>
        </p:txBody>
      </p:sp>
      <p:sp>
        <p:nvSpPr>
          <p:cNvPr id="10" name="TextBox 9"/>
          <p:cNvSpPr txBox="1"/>
          <p:nvPr/>
        </p:nvSpPr>
        <p:spPr>
          <a:xfrm>
            <a:off x="1062266" y="2653570"/>
            <a:ext cx="7019468" cy="957955"/>
          </a:xfrm>
          <a:prstGeom prst="rect">
            <a:avLst/>
          </a:prstGeom>
          <a:noFill/>
        </p:spPr>
        <p:txBody>
          <a:bodyPr wrap="square" rtlCol="0">
            <a:spAutoFit/>
          </a:bodyPr>
          <a:lstStyle/>
          <a:p>
            <a:pPr algn="ctr" defTabSz="914367" hangingPunct="0"/>
            <a:r>
              <a:rPr lang="en-US" sz="5625" kern="0" dirty="0">
                <a:solidFill>
                  <a:srgbClr val="1A222B"/>
                </a:solidFill>
                <a:latin typeface="Playfair Display" panose="00000500000000000000" pitchFamily="50" charset="0"/>
                <a:cs typeface="Montserrat Black"/>
                <a:sym typeface="Calibri"/>
              </a:rPr>
              <a:t>Thank you</a:t>
            </a:r>
          </a:p>
        </p:txBody>
      </p:sp>
      <p:sp>
        <p:nvSpPr>
          <p:cNvPr id="2" name="TextBox 1"/>
          <p:cNvSpPr txBox="1"/>
          <p:nvPr/>
        </p:nvSpPr>
        <p:spPr>
          <a:xfrm>
            <a:off x="2721475" y="3804781"/>
            <a:ext cx="3725515" cy="759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914367" hangingPunct="0"/>
            <a:r>
              <a:rPr lang="en-US" sz="2800" b="1" dirty="0">
                <a:solidFill>
                  <a:schemeClr val="bg1"/>
                </a:solidFill>
                <a:latin typeface="Ubuntu" panose="020B0504030602030204" pitchFamily="34" charset="0"/>
                <a:cs typeface="Times New Roman" panose="02020603050405020304" pitchFamily="18" charset="0"/>
              </a:rPr>
              <a:t>Ramanujam S. </a:t>
            </a:r>
            <a:r>
              <a:rPr lang="en-US" sz="1687" b="1" kern="0" dirty="0">
                <a:solidFill>
                  <a:srgbClr val="FFFFFF"/>
                </a:solidFill>
                <a:latin typeface="Ubuntu" panose="020B0504030602030204" pitchFamily="34" charset="0"/>
                <a:cs typeface="Calibri"/>
                <a:sym typeface="Calibri"/>
              </a:rPr>
              <a:t>Ramanujam1952@gmail.com</a:t>
            </a:r>
          </a:p>
        </p:txBody>
      </p:sp>
    </p:spTree>
    <p:extLst>
      <p:ext uri="{BB962C8B-B14F-4D97-AF65-F5344CB8AC3E}">
        <p14:creationId xmlns:p14="http://schemas.microsoft.com/office/powerpoint/2010/main" val="34654271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47F5A1-1AB9-DE48-B80C-991B761518D1}"/>
              </a:ext>
            </a:extLst>
          </p:cNvPr>
          <p:cNvSpPr txBox="1"/>
          <p:nvPr/>
        </p:nvSpPr>
        <p:spPr>
          <a:xfrm>
            <a:off x="1140159" y="4777707"/>
            <a:ext cx="7279680" cy="849592"/>
          </a:xfrm>
          <a:prstGeom prst="rect">
            <a:avLst/>
          </a:prstGeom>
          <a:noFill/>
        </p:spPr>
        <p:txBody>
          <a:bodyPr wrap="square" rtlCol="0">
            <a:spAutoFit/>
          </a:bodyPr>
          <a:lstStyle/>
          <a:p>
            <a:pPr algn="ctr" defTabSz="914367" hangingPunct="0"/>
            <a:r>
              <a:rPr lang="en-IN" sz="984" kern="0" dirty="0">
                <a:solidFill>
                  <a:srgbClr val="000000"/>
                </a:solidFill>
                <a:latin typeface="Ubuntu" panose="020B0504030602030204" pitchFamily="34" charset="0"/>
                <a:cs typeface="Calibri"/>
                <a:sym typeface="Calibri"/>
              </a:rPr>
              <a:t>This file is sent by A.K. Mylsamy &amp; Associates LLP [‘AKM’] on a strictly private, confidential and a need to know basis exclusively to the intended recipient. The information contained herein is of a general nature and is purely for informational purposes only. The receipt of this file shall not be construed under any circumstances directly or indirectly as solicitation or advertisement, circular, invitation, etc.,. The recipient of this file shall not disclose, reproduce or use the whole of this file or in part for any purpose or furnish to any other person. </a:t>
            </a:r>
            <a:endParaRPr lang="en-US" sz="1687" kern="0" dirty="0">
              <a:solidFill>
                <a:srgbClr val="000000"/>
              </a:solidFill>
              <a:latin typeface="Ubuntu" panose="020B0504030602030204" pitchFamily="34" charset="0"/>
              <a:cs typeface="Calibri"/>
              <a:sym typeface="Calibri"/>
            </a:endParaRPr>
          </a:p>
        </p:txBody>
      </p:sp>
      <p:sp>
        <p:nvSpPr>
          <p:cNvPr id="8" name="Title 4">
            <a:extLst>
              <a:ext uri="{FF2B5EF4-FFF2-40B4-BE49-F238E27FC236}">
                <a16:creationId xmlns:a16="http://schemas.microsoft.com/office/drawing/2014/main" id="{FC8F523A-A1C0-C14D-915D-EF7E71F6A4F5}"/>
              </a:ext>
            </a:extLst>
          </p:cNvPr>
          <p:cNvSpPr txBox="1">
            <a:spLocks/>
          </p:cNvSpPr>
          <p:nvPr/>
        </p:nvSpPr>
        <p:spPr>
          <a:xfrm>
            <a:off x="1678781" y="1031278"/>
            <a:ext cx="5786438" cy="445839"/>
          </a:xfrm>
          <a:prstGeom prst="rect">
            <a:avLst/>
          </a:prstGeom>
        </p:spPr>
        <p:txBody>
          <a:bodyPr>
            <a:normAutofit fontScale="97500"/>
          </a:bodyPr>
          <a:lstStyle>
            <a:lvl1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1pPr>
            <a:lvl2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2pPr>
            <a:lvl3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3pPr>
            <a:lvl4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4pPr>
            <a:lvl5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5pPr>
            <a:lvl6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6pPr>
            <a:lvl7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7pPr>
            <a:lvl8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8pPr>
            <a:lvl9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9pPr>
          </a:lstStyle>
          <a:p>
            <a:pPr algn="ctr"/>
            <a:r>
              <a:rPr lang="en-US" sz="2531" kern="0" dirty="0">
                <a:solidFill>
                  <a:srgbClr val="1A222B"/>
                </a:solidFill>
                <a:latin typeface="Playfair Display Black" panose="00000A00000000000000" pitchFamily="50" charset="0"/>
                <a:ea typeface="Playfair Display Regular Bold"/>
                <a:cs typeface="Playfair Display Regular Bold"/>
                <a:sym typeface="Calibri"/>
              </a:rPr>
              <a:t>Contact Details</a:t>
            </a:r>
          </a:p>
        </p:txBody>
      </p:sp>
      <p:sp>
        <p:nvSpPr>
          <p:cNvPr id="5" name="TextBox 4"/>
          <p:cNvSpPr txBox="1"/>
          <p:nvPr/>
        </p:nvSpPr>
        <p:spPr>
          <a:xfrm>
            <a:off x="924773" y="2201842"/>
            <a:ext cx="1884776" cy="17135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914367" hangingPunct="0"/>
            <a:r>
              <a:rPr lang="en-US" sz="2250" b="1" kern="0" dirty="0">
                <a:solidFill>
                  <a:srgbClr val="A5955B"/>
                </a:solidFill>
                <a:latin typeface="Ubuntu" panose="020B0504030602030204" pitchFamily="34" charset="0"/>
                <a:cs typeface="Calibri"/>
                <a:sym typeface="Calibri"/>
              </a:rPr>
              <a:t>Chennai</a:t>
            </a:r>
            <a:endParaRPr lang="en-US" sz="2250" kern="0" dirty="0">
              <a:solidFill>
                <a:srgbClr val="A5955B"/>
              </a:solidFill>
              <a:latin typeface="Ubuntu" panose="020B0504030602030204" pitchFamily="34" charset="0"/>
              <a:cs typeface="Calibri"/>
              <a:sym typeface="Calibri"/>
            </a:endParaRPr>
          </a:p>
          <a:p>
            <a:pPr defTabSz="914367" hangingPunct="0"/>
            <a:r>
              <a:rPr lang="en-US" sz="1406" kern="0" dirty="0" err="1">
                <a:solidFill>
                  <a:srgbClr val="000000"/>
                </a:solidFill>
                <a:latin typeface="Ubuntu" panose="020B0504030602030204" pitchFamily="34" charset="0"/>
                <a:cs typeface="Calibri"/>
                <a:sym typeface="Calibri"/>
              </a:rPr>
              <a:t>Mowbrays</a:t>
            </a:r>
            <a:r>
              <a:rPr lang="en-US" sz="1406" kern="0" dirty="0">
                <a:solidFill>
                  <a:srgbClr val="000000"/>
                </a:solidFill>
                <a:latin typeface="Ubuntu" panose="020B0504030602030204" pitchFamily="34" charset="0"/>
                <a:cs typeface="Calibri"/>
                <a:sym typeface="Calibri"/>
              </a:rPr>
              <a:t> Towers, </a:t>
            </a:r>
            <a:br>
              <a:rPr lang="en-US" sz="1406" kern="0" dirty="0">
                <a:solidFill>
                  <a:srgbClr val="000000"/>
                </a:solidFill>
                <a:latin typeface="Ubuntu" panose="020B0504030602030204" pitchFamily="34" charset="0"/>
                <a:cs typeface="Calibri"/>
                <a:sym typeface="Calibri"/>
              </a:rPr>
            </a:br>
            <a:r>
              <a:rPr lang="en-US" sz="1406" kern="0" dirty="0">
                <a:solidFill>
                  <a:srgbClr val="000000"/>
                </a:solidFill>
                <a:latin typeface="Ubuntu" panose="020B0504030602030204" pitchFamily="34" charset="0"/>
                <a:cs typeface="Calibri"/>
                <a:sym typeface="Calibri"/>
              </a:rPr>
              <a:t>61, TTK Road, </a:t>
            </a:r>
            <a:br>
              <a:rPr lang="en-US" sz="1406" kern="0" dirty="0">
                <a:solidFill>
                  <a:srgbClr val="000000"/>
                </a:solidFill>
                <a:latin typeface="Ubuntu" panose="020B0504030602030204" pitchFamily="34" charset="0"/>
                <a:cs typeface="Calibri"/>
                <a:sym typeface="Calibri"/>
              </a:rPr>
            </a:br>
            <a:r>
              <a:rPr lang="en-US" sz="1406" kern="0" dirty="0">
                <a:solidFill>
                  <a:srgbClr val="000000"/>
                </a:solidFill>
                <a:latin typeface="Ubuntu" panose="020B0504030602030204" pitchFamily="34" charset="0"/>
                <a:cs typeface="Calibri"/>
                <a:sym typeface="Calibri"/>
              </a:rPr>
              <a:t>Chennai 600 018</a:t>
            </a:r>
          </a:p>
          <a:p>
            <a:pPr defTabSz="914367" hangingPunct="0"/>
            <a:r>
              <a:rPr lang="en-US" sz="1406" kern="0" dirty="0">
                <a:solidFill>
                  <a:srgbClr val="000000"/>
                </a:solidFill>
                <a:latin typeface="Ubuntu" panose="020B0504030602030204" pitchFamily="34" charset="0"/>
                <a:cs typeface="Calibri"/>
                <a:sym typeface="Calibri"/>
              </a:rPr>
              <a:t>India</a:t>
            </a:r>
          </a:p>
          <a:p>
            <a:pPr defTabSz="914367" hangingPunct="0"/>
            <a:endParaRPr lang="en-US" sz="1406" kern="0" dirty="0">
              <a:solidFill>
                <a:srgbClr val="000000"/>
              </a:solidFill>
              <a:latin typeface="Ubuntu" panose="020B0504030602030204" pitchFamily="34" charset="0"/>
              <a:cs typeface="Calibri"/>
              <a:sym typeface="Calibri"/>
            </a:endParaRPr>
          </a:p>
          <a:p>
            <a:pPr defTabSz="914367" hangingPunct="0"/>
            <a:r>
              <a:rPr lang="en-US" sz="1406" kern="0" dirty="0">
                <a:solidFill>
                  <a:srgbClr val="000000"/>
                </a:solidFill>
                <a:latin typeface="Ubuntu" panose="020B0504030602030204" pitchFamily="34" charset="0"/>
                <a:cs typeface="Calibri"/>
                <a:sym typeface="Calibri"/>
              </a:rPr>
              <a:t>+91 99629 11111</a:t>
            </a:r>
            <a:endParaRPr lang="en-IN" sz="1406" kern="0" dirty="0">
              <a:solidFill>
                <a:srgbClr val="000000"/>
              </a:solidFill>
              <a:latin typeface="Ubuntu" panose="020B0504030602030204" pitchFamily="34" charset="0"/>
              <a:cs typeface="Calibri"/>
              <a:sym typeface="Calibri"/>
            </a:endParaRPr>
          </a:p>
        </p:txBody>
      </p:sp>
      <p:sp>
        <p:nvSpPr>
          <p:cNvPr id="15" name="TextBox 14"/>
          <p:cNvSpPr txBox="1"/>
          <p:nvPr/>
        </p:nvSpPr>
        <p:spPr>
          <a:xfrm>
            <a:off x="3454687" y="2193035"/>
            <a:ext cx="2288447" cy="17135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914367" hangingPunct="0"/>
            <a:r>
              <a:rPr lang="en-US" sz="2250" b="1" kern="0" dirty="0">
                <a:solidFill>
                  <a:srgbClr val="A5955B"/>
                </a:solidFill>
                <a:latin typeface="Ubuntu" panose="020B0504030602030204" pitchFamily="34" charset="0"/>
                <a:cs typeface="Calibri"/>
                <a:sym typeface="Calibri"/>
              </a:rPr>
              <a:t>Bengaluru</a:t>
            </a:r>
            <a:endParaRPr lang="en-US" sz="2250" kern="0" dirty="0">
              <a:solidFill>
                <a:srgbClr val="A5955B"/>
              </a:solidFill>
              <a:latin typeface="Ubuntu" panose="020B0504030602030204" pitchFamily="34" charset="0"/>
              <a:cs typeface="Calibri"/>
              <a:sym typeface="Calibri"/>
            </a:endParaRPr>
          </a:p>
          <a:p>
            <a:pPr defTabSz="914367" hangingPunct="0"/>
            <a:r>
              <a:rPr lang="en-US" sz="1406" kern="0" dirty="0">
                <a:solidFill>
                  <a:srgbClr val="000000"/>
                </a:solidFill>
                <a:latin typeface="Ubuntu" panose="020B0504030602030204" pitchFamily="34" charset="0"/>
                <a:cs typeface="Calibri"/>
                <a:sym typeface="Calibri"/>
              </a:rPr>
              <a:t>2283, 14th A Main Road, </a:t>
            </a:r>
            <a:br>
              <a:rPr lang="en-US" sz="1406" kern="0" dirty="0">
                <a:solidFill>
                  <a:srgbClr val="000000"/>
                </a:solidFill>
                <a:latin typeface="Ubuntu" panose="020B0504030602030204" pitchFamily="34" charset="0"/>
                <a:cs typeface="Calibri"/>
                <a:sym typeface="Calibri"/>
              </a:rPr>
            </a:br>
            <a:r>
              <a:rPr lang="en-US" sz="1406" kern="0" dirty="0">
                <a:solidFill>
                  <a:srgbClr val="000000"/>
                </a:solidFill>
                <a:latin typeface="Ubuntu" panose="020B0504030602030204" pitchFamily="34" charset="0"/>
                <a:cs typeface="Calibri"/>
                <a:sym typeface="Calibri"/>
              </a:rPr>
              <a:t>HAL 2nd Stage, Indiranagar </a:t>
            </a:r>
            <a:br>
              <a:rPr lang="en-US" sz="1406" kern="0" dirty="0">
                <a:solidFill>
                  <a:srgbClr val="000000"/>
                </a:solidFill>
                <a:latin typeface="Ubuntu" panose="020B0504030602030204" pitchFamily="34" charset="0"/>
                <a:cs typeface="Calibri"/>
                <a:sym typeface="Calibri"/>
              </a:rPr>
            </a:br>
            <a:r>
              <a:rPr lang="en-US" sz="1406" kern="0" dirty="0">
                <a:solidFill>
                  <a:srgbClr val="000000"/>
                </a:solidFill>
                <a:latin typeface="Ubuntu" panose="020B0504030602030204" pitchFamily="34" charset="0"/>
                <a:cs typeface="Calibri"/>
                <a:sym typeface="Calibri"/>
              </a:rPr>
              <a:t>Bengaluru 560008</a:t>
            </a:r>
          </a:p>
          <a:p>
            <a:pPr defTabSz="914367" hangingPunct="0"/>
            <a:r>
              <a:rPr lang="en-US" sz="1406" kern="0" dirty="0">
                <a:solidFill>
                  <a:srgbClr val="000000"/>
                </a:solidFill>
                <a:latin typeface="Ubuntu" panose="020B0504030602030204" pitchFamily="34" charset="0"/>
                <a:cs typeface="Calibri"/>
                <a:sym typeface="Calibri"/>
              </a:rPr>
              <a:t>India</a:t>
            </a:r>
          </a:p>
          <a:p>
            <a:pPr defTabSz="914367" hangingPunct="0"/>
            <a:endParaRPr lang="en-US" sz="1406" kern="0" dirty="0">
              <a:solidFill>
                <a:srgbClr val="000000"/>
              </a:solidFill>
              <a:latin typeface="Ubuntu" panose="020B0504030602030204" pitchFamily="34" charset="0"/>
              <a:cs typeface="Calibri"/>
              <a:sym typeface="Calibri"/>
            </a:endParaRPr>
          </a:p>
          <a:p>
            <a:pPr defTabSz="914367" hangingPunct="0"/>
            <a:r>
              <a:rPr lang="en-IN" sz="1406" kern="0" dirty="0">
                <a:solidFill>
                  <a:srgbClr val="000000"/>
                </a:solidFill>
                <a:latin typeface="Ubuntu" panose="020B0504030602030204" pitchFamily="34" charset="0"/>
                <a:cs typeface="Calibri"/>
                <a:sym typeface="Calibri"/>
              </a:rPr>
              <a:t>+</a:t>
            </a:r>
            <a:r>
              <a:rPr lang="en-US" sz="1406" kern="0" dirty="0">
                <a:solidFill>
                  <a:srgbClr val="000000"/>
                </a:solidFill>
                <a:latin typeface="Ubuntu" panose="020B0504030602030204" pitchFamily="34" charset="0"/>
                <a:cs typeface="Calibri"/>
                <a:sym typeface="Calibri"/>
              </a:rPr>
              <a:t>91 99161 54232</a:t>
            </a:r>
            <a:endParaRPr lang="en-IN" sz="1406" kern="0" dirty="0">
              <a:solidFill>
                <a:srgbClr val="000000"/>
              </a:solidFill>
              <a:latin typeface="Ubuntu" panose="020B0504030602030204" pitchFamily="34" charset="0"/>
              <a:cs typeface="Calibri"/>
              <a:sym typeface="Calibri"/>
            </a:endParaRPr>
          </a:p>
        </p:txBody>
      </p:sp>
      <p:sp>
        <p:nvSpPr>
          <p:cNvPr id="16" name="TextBox 15"/>
          <p:cNvSpPr txBox="1"/>
          <p:nvPr/>
        </p:nvSpPr>
        <p:spPr>
          <a:xfrm>
            <a:off x="6388273" y="2201841"/>
            <a:ext cx="2288447" cy="17135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914367" hangingPunct="0"/>
            <a:r>
              <a:rPr lang="en-US" sz="2250" b="1" kern="0" dirty="0">
                <a:solidFill>
                  <a:srgbClr val="A5955B"/>
                </a:solidFill>
                <a:latin typeface="Ubuntu" panose="020B0504030602030204" pitchFamily="34" charset="0"/>
                <a:cs typeface="Calibri"/>
                <a:sym typeface="Calibri"/>
              </a:rPr>
              <a:t>Coimbatore</a:t>
            </a:r>
            <a:endParaRPr lang="en-US" sz="2250" kern="0" dirty="0">
              <a:solidFill>
                <a:srgbClr val="A5955B"/>
              </a:solidFill>
              <a:latin typeface="Ubuntu" panose="020B0504030602030204" pitchFamily="34" charset="0"/>
              <a:cs typeface="Calibri"/>
              <a:sym typeface="Calibri"/>
            </a:endParaRPr>
          </a:p>
          <a:p>
            <a:pPr defTabSz="914367" hangingPunct="0"/>
            <a:r>
              <a:rPr lang="it-IT" sz="1406" kern="0" dirty="0">
                <a:solidFill>
                  <a:srgbClr val="000000"/>
                </a:solidFill>
                <a:latin typeface="Ubuntu" panose="020B0504030602030204" pitchFamily="34" charset="0"/>
                <a:cs typeface="Calibri"/>
                <a:sym typeface="Calibri"/>
              </a:rPr>
              <a:t>965, Harita Centre, Avinashi Road,</a:t>
            </a:r>
            <a:br>
              <a:rPr lang="it-IT" sz="1406" kern="0" dirty="0">
                <a:solidFill>
                  <a:srgbClr val="000000"/>
                </a:solidFill>
                <a:latin typeface="Ubuntu" panose="020B0504030602030204" pitchFamily="34" charset="0"/>
                <a:cs typeface="Calibri"/>
                <a:sym typeface="Calibri"/>
              </a:rPr>
            </a:br>
            <a:r>
              <a:rPr lang="it-IT" sz="1406" kern="0" dirty="0">
                <a:solidFill>
                  <a:srgbClr val="000000"/>
                </a:solidFill>
                <a:latin typeface="Ubuntu" panose="020B0504030602030204" pitchFamily="34" charset="0"/>
                <a:cs typeface="Calibri"/>
                <a:sym typeface="Calibri"/>
              </a:rPr>
              <a:t>Coimbatore 641 037</a:t>
            </a:r>
          </a:p>
          <a:p>
            <a:pPr defTabSz="914367" hangingPunct="0"/>
            <a:r>
              <a:rPr lang="it-IT" sz="1406" kern="0" dirty="0">
                <a:solidFill>
                  <a:srgbClr val="000000"/>
                </a:solidFill>
                <a:latin typeface="Ubuntu" panose="020B0504030602030204" pitchFamily="34" charset="0"/>
                <a:cs typeface="Calibri"/>
                <a:sym typeface="Calibri"/>
              </a:rPr>
              <a:t>India</a:t>
            </a:r>
          </a:p>
          <a:p>
            <a:pPr defTabSz="914367" hangingPunct="0"/>
            <a:endParaRPr lang="it-IT" sz="1406" kern="0" dirty="0">
              <a:solidFill>
                <a:srgbClr val="000000"/>
              </a:solidFill>
              <a:latin typeface="Ubuntu" panose="020B0504030602030204" pitchFamily="34" charset="0"/>
              <a:cs typeface="Calibri"/>
              <a:sym typeface="Calibri"/>
            </a:endParaRPr>
          </a:p>
          <a:p>
            <a:pPr defTabSz="914367" hangingPunct="0"/>
            <a:r>
              <a:rPr lang="en-US" sz="1406" kern="0" dirty="0">
                <a:solidFill>
                  <a:srgbClr val="000000"/>
                </a:solidFill>
                <a:latin typeface="Ubuntu" panose="020B0504030602030204" pitchFamily="34" charset="0"/>
                <a:cs typeface="Calibri"/>
                <a:sym typeface="Calibri"/>
              </a:rPr>
              <a:t>+91-94440 55994</a:t>
            </a:r>
          </a:p>
        </p:txBody>
      </p:sp>
      <p:sp>
        <p:nvSpPr>
          <p:cNvPr id="17" name="Graphic 121"/>
          <p:cNvSpPr/>
          <p:nvPr/>
        </p:nvSpPr>
        <p:spPr>
          <a:xfrm>
            <a:off x="666611" y="2299689"/>
            <a:ext cx="171458" cy="228604"/>
          </a:xfrm>
          <a:custGeom>
            <a:avLst/>
            <a:gdLst/>
            <a:ahLst/>
            <a:cxnLst>
              <a:cxn ang="0">
                <a:pos x="wd2" y="hd2"/>
              </a:cxn>
              <a:cxn ang="5400000">
                <a:pos x="wd2" y="hd2"/>
              </a:cxn>
              <a:cxn ang="10800000">
                <a:pos x="wd2" y="hd2"/>
              </a:cxn>
              <a:cxn ang="16200000">
                <a:pos x="wd2" y="hd2"/>
              </a:cxn>
            </a:cxnLst>
            <a:rect l="0" t="0" r="r" b="b"/>
            <a:pathLst>
              <a:path w="19668" h="20558" extrusionOk="0">
                <a:moveTo>
                  <a:pt x="9834" y="20558"/>
                </a:moveTo>
                <a:cubicBezTo>
                  <a:pt x="9569" y="20558"/>
                  <a:pt x="9320" y="20457"/>
                  <a:pt x="9166" y="20288"/>
                </a:cubicBezTo>
                <a:lnTo>
                  <a:pt x="1812" y="12168"/>
                </a:lnTo>
                <a:cubicBezTo>
                  <a:pt x="-1329" y="8694"/>
                  <a:pt x="-283" y="3882"/>
                  <a:pt x="4147" y="1420"/>
                </a:cubicBezTo>
                <a:cubicBezTo>
                  <a:pt x="8578" y="-1042"/>
                  <a:pt x="14716" y="-222"/>
                  <a:pt x="17856" y="3251"/>
                </a:cubicBezTo>
                <a:cubicBezTo>
                  <a:pt x="20271" y="5922"/>
                  <a:pt x="20271" y="9497"/>
                  <a:pt x="17856" y="12168"/>
                </a:cubicBezTo>
                <a:lnTo>
                  <a:pt x="10502" y="20288"/>
                </a:lnTo>
                <a:cubicBezTo>
                  <a:pt x="10348" y="20457"/>
                  <a:pt x="10099" y="20558"/>
                  <a:pt x="9834" y="20558"/>
                </a:cubicBezTo>
                <a:close/>
                <a:moveTo>
                  <a:pt x="9834" y="4497"/>
                </a:moveTo>
                <a:cubicBezTo>
                  <a:pt x="7571" y="4497"/>
                  <a:pt x="5737" y="5935"/>
                  <a:pt x="5737" y="7709"/>
                </a:cubicBezTo>
                <a:cubicBezTo>
                  <a:pt x="5737" y="9483"/>
                  <a:pt x="7571" y="10921"/>
                  <a:pt x="9834" y="10921"/>
                </a:cubicBezTo>
                <a:cubicBezTo>
                  <a:pt x="12097" y="10921"/>
                  <a:pt x="13931" y="9483"/>
                  <a:pt x="13931" y="7709"/>
                </a:cubicBezTo>
                <a:cubicBezTo>
                  <a:pt x="13931" y="5935"/>
                  <a:pt x="12097" y="4497"/>
                  <a:pt x="9834" y="4497"/>
                </a:cubicBezTo>
                <a:close/>
              </a:path>
            </a:pathLst>
          </a:custGeom>
          <a:solidFill>
            <a:srgbClr val="A5955B"/>
          </a:solidFill>
          <a:ln w="12700">
            <a:miter lim="400000"/>
          </a:ln>
        </p:spPr>
        <p:txBody>
          <a:bodyPr lIns="34289" tIns="34289" rIns="34289" bIns="34289" anchor="ctr"/>
          <a:lstStyle/>
          <a:p>
            <a:pPr defTabSz="914367" hangingPunct="0"/>
            <a:endParaRPr sz="1687" kern="0">
              <a:solidFill>
                <a:srgbClr val="000000"/>
              </a:solidFill>
              <a:latin typeface="Calibri"/>
              <a:cs typeface="Calibri"/>
              <a:sym typeface="Calibri"/>
            </a:endParaRPr>
          </a:p>
        </p:txBody>
      </p:sp>
      <p:sp>
        <p:nvSpPr>
          <p:cNvPr id="20" name="Graphic 121"/>
          <p:cNvSpPr/>
          <p:nvPr/>
        </p:nvSpPr>
        <p:spPr>
          <a:xfrm>
            <a:off x="3221578" y="2311352"/>
            <a:ext cx="171458" cy="228604"/>
          </a:xfrm>
          <a:custGeom>
            <a:avLst/>
            <a:gdLst/>
            <a:ahLst/>
            <a:cxnLst>
              <a:cxn ang="0">
                <a:pos x="wd2" y="hd2"/>
              </a:cxn>
              <a:cxn ang="5400000">
                <a:pos x="wd2" y="hd2"/>
              </a:cxn>
              <a:cxn ang="10800000">
                <a:pos x="wd2" y="hd2"/>
              </a:cxn>
              <a:cxn ang="16200000">
                <a:pos x="wd2" y="hd2"/>
              </a:cxn>
            </a:cxnLst>
            <a:rect l="0" t="0" r="r" b="b"/>
            <a:pathLst>
              <a:path w="19668" h="20558" extrusionOk="0">
                <a:moveTo>
                  <a:pt x="9834" y="20558"/>
                </a:moveTo>
                <a:cubicBezTo>
                  <a:pt x="9569" y="20558"/>
                  <a:pt x="9320" y="20457"/>
                  <a:pt x="9166" y="20288"/>
                </a:cubicBezTo>
                <a:lnTo>
                  <a:pt x="1812" y="12168"/>
                </a:lnTo>
                <a:cubicBezTo>
                  <a:pt x="-1329" y="8694"/>
                  <a:pt x="-283" y="3882"/>
                  <a:pt x="4147" y="1420"/>
                </a:cubicBezTo>
                <a:cubicBezTo>
                  <a:pt x="8578" y="-1042"/>
                  <a:pt x="14716" y="-222"/>
                  <a:pt x="17856" y="3251"/>
                </a:cubicBezTo>
                <a:cubicBezTo>
                  <a:pt x="20271" y="5922"/>
                  <a:pt x="20271" y="9497"/>
                  <a:pt x="17856" y="12168"/>
                </a:cubicBezTo>
                <a:lnTo>
                  <a:pt x="10502" y="20288"/>
                </a:lnTo>
                <a:cubicBezTo>
                  <a:pt x="10348" y="20457"/>
                  <a:pt x="10099" y="20558"/>
                  <a:pt x="9834" y="20558"/>
                </a:cubicBezTo>
                <a:close/>
                <a:moveTo>
                  <a:pt x="9834" y="4497"/>
                </a:moveTo>
                <a:cubicBezTo>
                  <a:pt x="7571" y="4497"/>
                  <a:pt x="5737" y="5935"/>
                  <a:pt x="5737" y="7709"/>
                </a:cubicBezTo>
                <a:cubicBezTo>
                  <a:pt x="5737" y="9483"/>
                  <a:pt x="7571" y="10921"/>
                  <a:pt x="9834" y="10921"/>
                </a:cubicBezTo>
                <a:cubicBezTo>
                  <a:pt x="12097" y="10921"/>
                  <a:pt x="13931" y="9483"/>
                  <a:pt x="13931" y="7709"/>
                </a:cubicBezTo>
                <a:cubicBezTo>
                  <a:pt x="13931" y="5935"/>
                  <a:pt x="12097" y="4497"/>
                  <a:pt x="9834" y="4497"/>
                </a:cubicBezTo>
                <a:close/>
              </a:path>
            </a:pathLst>
          </a:custGeom>
          <a:solidFill>
            <a:srgbClr val="A5955B"/>
          </a:solidFill>
          <a:ln w="12700">
            <a:miter lim="400000"/>
          </a:ln>
        </p:spPr>
        <p:txBody>
          <a:bodyPr lIns="34289" tIns="34289" rIns="34289" bIns="34289" anchor="ctr"/>
          <a:lstStyle/>
          <a:p>
            <a:pPr defTabSz="914367" hangingPunct="0"/>
            <a:endParaRPr sz="1687" kern="0">
              <a:solidFill>
                <a:srgbClr val="000000"/>
              </a:solidFill>
              <a:latin typeface="Calibri"/>
              <a:cs typeface="Calibri"/>
              <a:sym typeface="Calibri"/>
            </a:endParaRPr>
          </a:p>
        </p:txBody>
      </p:sp>
      <p:sp>
        <p:nvSpPr>
          <p:cNvPr id="21" name="Graphic 121"/>
          <p:cNvSpPr/>
          <p:nvPr/>
        </p:nvSpPr>
        <p:spPr>
          <a:xfrm>
            <a:off x="6151093" y="2284929"/>
            <a:ext cx="171458" cy="228604"/>
          </a:xfrm>
          <a:custGeom>
            <a:avLst/>
            <a:gdLst/>
            <a:ahLst/>
            <a:cxnLst>
              <a:cxn ang="0">
                <a:pos x="wd2" y="hd2"/>
              </a:cxn>
              <a:cxn ang="5400000">
                <a:pos x="wd2" y="hd2"/>
              </a:cxn>
              <a:cxn ang="10800000">
                <a:pos x="wd2" y="hd2"/>
              </a:cxn>
              <a:cxn ang="16200000">
                <a:pos x="wd2" y="hd2"/>
              </a:cxn>
            </a:cxnLst>
            <a:rect l="0" t="0" r="r" b="b"/>
            <a:pathLst>
              <a:path w="19668" h="20558" extrusionOk="0">
                <a:moveTo>
                  <a:pt x="9834" y="20558"/>
                </a:moveTo>
                <a:cubicBezTo>
                  <a:pt x="9569" y="20558"/>
                  <a:pt x="9320" y="20457"/>
                  <a:pt x="9166" y="20288"/>
                </a:cubicBezTo>
                <a:lnTo>
                  <a:pt x="1812" y="12168"/>
                </a:lnTo>
                <a:cubicBezTo>
                  <a:pt x="-1329" y="8694"/>
                  <a:pt x="-283" y="3882"/>
                  <a:pt x="4147" y="1420"/>
                </a:cubicBezTo>
                <a:cubicBezTo>
                  <a:pt x="8578" y="-1042"/>
                  <a:pt x="14716" y="-222"/>
                  <a:pt x="17856" y="3251"/>
                </a:cubicBezTo>
                <a:cubicBezTo>
                  <a:pt x="20271" y="5922"/>
                  <a:pt x="20271" y="9497"/>
                  <a:pt x="17856" y="12168"/>
                </a:cubicBezTo>
                <a:lnTo>
                  <a:pt x="10502" y="20288"/>
                </a:lnTo>
                <a:cubicBezTo>
                  <a:pt x="10348" y="20457"/>
                  <a:pt x="10099" y="20558"/>
                  <a:pt x="9834" y="20558"/>
                </a:cubicBezTo>
                <a:close/>
                <a:moveTo>
                  <a:pt x="9834" y="4497"/>
                </a:moveTo>
                <a:cubicBezTo>
                  <a:pt x="7571" y="4497"/>
                  <a:pt x="5737" y="5935"/>
                  <a:pt x="5737" y="7709"/>
                </a:cubicBezTo>
                <a:cubicBezTo>
                  <a:pt x="5737" y="9483"/>
                  <a:pt x="7571" y="10921"/>
                  <a:pt x="9834" y="10921"/>
                </a:cubicBezTo>
                <a:cubicBezTo>
                  <a:pt x="12097" y="10921"/>
                  <a:pt x="13931" y="9483"/>
                  <a:pt x="13931" y="7709"/>
                </a:cubicBezTo>
                <a:cubicBezTo>
                  <a:pt x="13931" y="5935"/>
                  <a:pt x="12097" y="4497"/>
                  <a:pt x="9834" y="4497"/>
                </a:cubicBezTo>
                <a:close/>
              </a:path>
            </a:pathLst>
          </a:custGeom>
          <a:solidFill>
            <a:srgbClr val="A5955B"/>
          </a:solidFill>
          <a:ln w="12700">
            <a:miter lim="400000"/>
          </a:ln>
        </p:spPr>
        <p:txBody>
          <a:bodyPr lIns="34289" tIns="34289" rIns="34289" bIns="34289" anchor="ctr"/>
          <a:lstStyle/>
          <a:p>
            <a:pPr defTabSz="914367" hangingPunct="0"/>
            <a:endParaRPr sz="1687" kern="0">
              <a:solidFill>
                <a:srgbClr val="000000"/>
              </a:solidFill>
              <a:latin typeface="Calibri"/>
              <a:cs typeface="Calibri"/>
              <a:sym typeface="Calibri"/>
            </a:endParaRPr>
          </a:p>
        </p:txBody>
      </p:sp>
      <p:sp>
        <p:nvSpPr>
          <p:cNvPr id="22" name="Graphic 129"/>
          <p:cNvSpPr/>
          <p:nvPr/>
        </p:nvSpPr>
        <p:spPr>
          <a:xfrm rot="6136360">
            <a:off x="674491" y="3621341"/>
            <a:ext cx="228599" cy="228596"/>
          </a:xfrm>
          <a:custGeom>
            <a:avLst/>
            <a:gdLst/>
            <a:ahLst/>
            <a:cxnLst>
              <a:cxn ang="0">
                <a:pos x="wd2" y="hd2"/>
              </a:cxn>
              <a:cxn ang="5400000">
                <a:pos x="wd2" y="hd2"/>
              </a:cxn>
              <a:cxn ang="10800000">
                <a:pos x="wd2" y="hd2"/>
              </a:cxn>
              <a:cxn ang="16200000">
                <a:pos x="wd2" y="hd2"/>
              </a:cxn>
            </a:cxnLst>
            <a:rect l="0" t="0" r="r" b="b"/>
            <a:pathLst>
              <a:path w="21546" h="21574" extrusionOk="0">
                <a:moveTo>
                  <a:pt x="3605" y="21574"/>
                </a:moveTo>
                <a:cubicBezTo>
                  <a:pt x="3481" y="21574"/>
                  <a:pt x="3359" y="21540"/>
                  <a:pt x="3253" y="21475"/>
                </a:cubicBezTo>
                <a:lnTo>
                  <a:pt x="851" y="20002"/>
                </a:lnTo>
                <a:cubicBezTo>
                  <a:pt x="673" y="19892"/>
                  <a:pt x="556" y="19707"/>
                  <a:pt x="533" y="19499"/>
                </a:cubicBezTo>
                <a:lnTo>
                  <a:pt x="4" y="14562"/>
                </a:lnTo>
                <a:cubicBezTo>
                  <a:pt x="-25" y="14282"/>
                  <a:pt x="123" y="14013"/>
                  <a:pt x="376" y="13888"/>
                </a:cubicBezTo>
                <a:lnTo>
                  <a:pt x="5645" y="11279"/>
                </a:lnTo>
                <a:cubicBezTo>
                  <a:pt x="5884" y="11160"/>
                  <a:pt x="6171" y="11195"/>
                  <a:pt x="6375" y="11366"/>
                </a:cubicBezTo>
                <a:lnTo>
                  <a:pt x="8383" y="13052"/>
                </a:lnTo>
                <a:cubicBezTo>
                  <a:pt x="9379" y="12543"/>
                  <a:pt x="10293" y="11889"/>
                  <a:pt x="11095" y="11110"/>
                </a:cubicBezTo>
                <a:cubicBezTo>
                  <a:pt x="11873" y="10307"/>
                  <a:pt x="12526" y="9391"/>
                  <a:pt x="13034" y="8395"/>
                </a:cubicBezTo>
                <a:lnTo>
                  <a:pt x="11351" y="6383"/>
                </a:lnTo>
                <a:cubicBezTo>
                  <a:pt x="11180" y="6178"/>
                  <a:pt x="11145" y="5891"/>
                  <a:pt x="11264" y="5652"/>
                </a:cubicBezTo>
                <a:lnTo>
                  <a:pt x="13870" y="375"/>
                </a:lnTo>
                <a:cubicBezTo>
                  <a:pt x="13995" y="122"/>
                  <a:pt x="14263" y="-26"/>
                  <a:pt x="14543" y="3"/>
                </a:cubicBezTo>
                <a:lnTo>
                  <a:pt x="19474" y="533"/>
                </a:lnTo>
                <a:cubicBezTo>
                  <a:pt x="19681" y="555"/>
                  <a:pt x="19867" y="673"/>
                  <a:pt x="19976" y="851"/>
                </a:cubicBezTo>
                <a:lnTo>
                  <a:pt x="21447" y="3256"/>
                </a:lnTo>
                <a:cubicBezTo>
                  <a:pt x="21553" y="3430"/>
                  <a:pt x="21575" y="3641"/>
                  <a:pt x="21507" y="3833"/>
                </a:cubicBezTo>
                <a:cubicBezTo>
                  <a:pt x="20334" y="7153"/>
                  <a:pt x="17506" y="11432"/>
                  <a:pt x="14460" y="14479"/>
                </a:cubicBezTo>
                <a:cubicBezTo>
                  <a:pt x="11415" y="17527"/>
                  <a:pt x="7144" y="20360"/>
                  <a:pt x="3829" y="21535"/>
                </a:cubicBezTo>
                <a:cubicBezTo>
                  <a:pt x="3757" y="21561"/>
                  <a:pt x="3681" y="21574"/>
                  <a:pt x="3605" y="21574"/>
                </a:cubicBezTo>
                <a:close/>
              </a:path>
            </a:pathLst>
          </a:custGeom>
          <a:solidFill>
            <a:srgbClr val="A5955B"/>
          </a:solidFill>
          <a:ln w="12700">
            <a:miter lim="400000"/>
          </a:ln>
        </p:spPr>
        <p:txBody>
          <a:bodyPr lIns="34289" tIns="34289" rIns="34289" bIns="34289" anchor="ctr"/>
          <a:lstStyle/>
          <a:p>
            <a:pPr defTabSz="914367" hangingPunct="0"/>
            <a:endParaRPr sz="1687" kern="0">
              <a:solidFill>
                <a:srgbClr val="000000"/>
              </a:solidFill>
              <a:latin typeface="Calibri"/>
              <a:cs typeface="Calibri"/>
              <a:sym typeface="Calibri"/>
            </a:endParaRPr>
          </a:p>
        </p:txBody>
      </p:sp>
      <p:sp>
        <p:nvSpPr>
          <p:cNvPr id="2" name="TextBox 1">
            <a:extLst>
              <a:ext uri="{FF2B5EF4-FFF2-40B4-BE49-F238E27FC236}">
                <a16:creationId xmlns:a16="http://schemas.microsoft.com/office/drawing/2014/main" id="{8995AB50-BCD4-DB41-AE4E-7B7FD9B027A7}"/>
              </a:ext>
            </a:extLst>
          </p:cNvPr>
          <p:cNvSpPr txBox="1"/>
          <p:nvPr/>
        </p:nvSpPr>
        <p:spPr>
          <a:xfrm>
            <a:off x="3524194" y="4222720"/>
            <a:ext cx="1824536" cy="285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914367" hangingPunct="0"/>
            <a:r>
              <a:rPr lang="en-US" sz="1406" kern="0" dirty="0">
                <a:solidFill>
                  <a:srgbClr val="000000"/>
                </a:solidFill>
                <a:latin typeface="Ubuntu" panose="020B0504030602030204" pitchFamily="34" charset="0"/>
                <a:cs typeface="Calibri"/>
                <a:sym typeface="Calibri"/>
              </a:rPr>
              <a:t>Suman@akmLLP.com</a:t>
            </a:r>
          </a:p>
        </p:txBody>
      </p:sp>
      <p:sp>
        <p:nvSpPr>
          <p:cNvPr id="14" name="Graphic 78"/>
          <p:cNvSpPr/>
          <p:nvPr/>
        </p:nvSpPr>
        <p:spPr>
          <a:xfrm>
            <a:off x="3288183" y="4286664"/>
            <a:ext cx="186282" cy="157767"/>
          </a:xfrm>
          <a:custGeom>
            <a:avLst/>
            <a:gdLst/>
            <a:ahLst/>
            <a:cxnLst>
              <a:cxn ang="0">
                <a:pos x="wd2" y="hd2"/>
              </a:cxn>
              <a:cxn ang="5400000">
                <a:pos x="wd2" y="hd2"/>
              </a:cxn>
              <a:cxn ang="10800000">
                <a:pos x="wd2" y="hd2"/>
              </a:cxn>
              <a:cxn ang="16200000">
                <a:pos x="wd2" y="hd2"/>
              </a:cxn>
            </a:cxnLst>
            <a:rect l="0" t="0" r="r" b="b"/>
            <a:pathLst>
              <a:path w="21600" h="21600" extrusionOk="0">
                <a:moveTo>
                  <a:pt x="16733" y="11463"/>
                </a:moveTo>
                <a:lnTo>
                  <a:pt x="21600" y="1450"/>
                </a:lnTo>
                <a:lnTo>
                  <a:pt x="21600" y="20150"/>
                </a:lnTo>
                <a:lnTo>
                  <a:pt x="19734" y="16308"/>
                </a:lnTo>
                <a:cubicBezTo>
                  <a:pt x="19511" y="15829"/>
                  <a:pt x="19088" y="15730"/>
                  <a:pt x="18789" y="16086"/>
                </a:cubicBezTo>
                <a:cubicBezTo>
                  <a:pt x="18490" y="16442"/>
                  <a:pt x="18428" y="17118"/>
                  <a:pt x="18650" y="17597"/>
                </a:cubicBezTo>
                <a:cubicBezTo>
                  <a:pt x="18656" y="17609"/>
                  <a:pt x="18662" y="17622"/>
                  <a:pt x="18668" y="17634"/>
                </a:cubicBezTo>
                <a:lnTo>
                  <a:pt x="20595" y="21600"/>
                </a:lnTo>
                <a:lnTo>
                  <a:pt x="1005" y="21600"/>
                </a:lnTo>
                <a:lnTo>
                  <a:pt x="2932" y="17638"/>
                </a:lnTo>
                <a:cubicBezTo>
                  <a:pt x="3161" y="17167"/>
                  <a:pt x="3109" y="16488"/>
                  <a:pt x="2814" y="16121"/>
                </a:cubicBezTo>
                <a:cubicBezTo>
                  <a:pt x="2520" y="15753"/>
                  <a:pt x="2096" y="15837"/>
                  <a:pt x="1866" y="16308"/>
                </a:cubicBezTo>
                <a:lnTo>
                  <a:pt x="0" y="20150"/>
                </a:lnTo>
                <a:lnTo>
                  <a:pt x="0" y="1450"/>
                </a:lnTo>
                <a:lnTo>
                  <a:pt x="4867" y="11463"/>
                </a:lnTo>
                <a:cubicBezTo>
                  <a:pt x="4995" y="11726"/>
                  <a:pt x="5192" y="11880"/>
                  <a:pt x="5400" y="11880"/>
                </a:cubicBezTo>
                <a:lnTo>
                  <a:pt x="16200" y="11880"/>
                </a:lnTo>
                <a:cubicBezTo>
                  <a:pt x="16408" y="11880"/>
                  <a:pt x="16605" y="11726"/>
                  <a:pt x="16733" y="11463"/>
                </a:cubicBezTo>
                <a:close/>
                <a:moveTo>
                  <a:pt x="15870" y="9720"/>
                </a:moveTo>
                <a:lnTo>
                  <a:pt x="20595" y="0"/>
                </a:lnTo>
                <a:lnTo>
                  <a:pt x="1005" y="0"/>
                </a:lnTo>
                <a:lnTo>
                  <a:pt x="5730" y="9720"/>
                </a:lnTo>
                <a:close/>
              </a:path>
            </a:pathLst>
          </a:custGeom>
          <a:solidFill>
            <a:srgbClr val="A5955B"/>
          </a:solidFill>
          <a:ln w="12700">
            <a:miter lim="400000"/>
          </a:ln>
        </p:spPr>
        <p:txBody>
          <a:bodyPr lIns="34289" tIns="34289" rIns="34289" bIns="34289" anchor="ctr"/>
          <a:lstStyle/>
          <a:p>
            <a:pPr defTabSz="914367" hangingPunct="0"/>
            <a:endParaRPr sz="1687" kern="0">
              <a:solidFill>
                <a:srgbClr val="000000"/>
              </a:solidFill>
              <a:latin typeface="Calibri"/>
              <a:cs typeface="Calibri"/>
              <a:sym typeface="Calibri"/>
            </a:endParaRPr>
          </a:p>
        </p:txBody>
      </p:sp>
      <p:sp>
        <p:nvSpPr>
          <p:cNvPr id="19" name="Graphic 129"/>
          <p:cNvSpPr/>
          <p:nvPr/>
        </p:nvSpPr>
        <p:spPr>
          <a:xfrm rot="6136360">
            <a:off x="3218236" y="3605414"/>
            <a:ext cx="228599" cy="228596"/>
          </a:xfrm>
          <a:custGeom>
            <a:avLst/>
            <a:gdLst/>
            <a:ahLst/>
            <a:cxnLst>
              <a:cxn ang="0">
                <a:pos x="wd2" y="hd2"/>
              </a:cxn>
              <a:cxn ang="5400000">
                <a:pos x="wd2" y="hd2"/>
              </a:cxn>
              <a:cxn ang="10800000">
                <a:pos x="wd2" y="hd2"/>
              </a:cxn>
              <a:cxn ang="16200000">
                <a:pos x="wd2" y="hd2"/>
              </a:cxn>
            </a:cxnLst>
            <a:rect l="0" t="0" r="r" b="b"/>
            <a:pathLst>
              <a:path w="21546" h="21574" extrusionOk="0">
                <a:moveTo>
                  <a:pt x="3605" y="21574"/>
                </a:moveTo>
                <a:cubicBezTo>
                  <a:pt x="3481" y="21574"/>
                  <a:pt x="3359" y="21540"/>
                  <a:pt x="3253" y="21475"/>
                </a:cubicBezTo>
                <a:lnTo>
                  <a:pt x="851" y="20002"/>
                </a:lnTo>
                <a:cubicBezTo>
                  <a:pt x="673" y="19892"/>
                  <a:pt x="556" y="19707"/>
                  <a:pt x="533" y="19499"/>
                </a:cubicBezTo>
                <a:lnTo>
                  <a:pt x="4" y="14562"/>
                </a:lnTo>
                <a:cubicBezTo>
                  <a:pt x="-25" y="14282"/>
                  <a:pt x="123" y="14013"/>
                  <a:pt x="376" y="13888"/>
                </a:cubicBezTo>
                <a:lnTo>
                  <a:pt x="5645" y="11279"/>
                </a:lnTo>
                <a:cubicBezTo>
                  <a:pt x="5884" y="11160"/>
                  <a:pt x="6171" y="11195"/>
                  <a:pt x="6375" y="11366"/>
                </a:cubicBezTo>
                <a:lnTo>
                  <a:pt x="8383" y="13052"/>
                </a:lnTo>
                <a:cubicBezTo>
                  <a:pt x="9379" y="12543"/>
                  <a:pt x="10293" y="11889"/>
                  <a:pt x="11095" y="11110"/>
                </a:cubicBezTo>
                <a:cubicBezTo>
                  <a:pt x="11873" y="10307"/>
                  <a:pt x="12526" y="9391"/>
                  <a:pt x="13034" y="8395"/>
                </a:cubicBezTo>
                <a:lnTo>
                  <a:pt x="11351" y="6383"/>
                </a:lnTo>
                <a:cubicBezTo>
                  <a:pt x="11180" y="6178"/>
                  <a:pt x="11145" y="5891"/>
                  <a:pt x="11264" y="5652"/>
                </a:cubicBezTo>
                <a:lnTo>
                  <a:pt x="13870" y="375"/>
                </a:lnTo>
                <a:cubicBezTo>
                  <a:pt x="13995" y="122"/>
                  <a:pt x="14263" y="-26"/>
                  <a:pt x="14543" y="3"/>
                </a:cubicBezTo>
                <a:lnTo>
                  <a:pt x="19474" y="533"/>
                </a:lnTo>
                <a:cubicBezTo>
                  <a:pt x="19681" y="555"/>
                  <a:pt x="19867" y="673"/>
                  <a:pt x="19976" y="851"/>
                </a:cubicBezTo>
                <a:lnTo>
                  <a:pt x="21447" y="3256"/>
                </a:lnTo>
                <a:cubicBezTo>
                  <a:pt x="21553" y="3430"/>
                  <a:pt x="21575" y="3641"/>
                  <a:pt x="21507" y="3833"/>
                </a:cubicBezTo>
                <a:cubicBezTo>
                  <a:pt x="20334" y="7153"/>
                  <a:pt x="17506" y="11432"/>
                  <a:pt x="14460" y="14479"/>
                </a:cubicBezTo>
                <a:cubicBezTo>
                  <a:pt x="11415" y="17527"/>
                  <a:pt x="7144" y="20360"/>
                  <a:pt x="3829" y="21535"/>
                </a:cubicBezTo>
                <a:cubicBezTo>
                  <a:pt x="3757" y="21561"/>
                  <a:pt x="3681" y="21574"/>
                  <a:pt x="3605" y="21574"/>
                </a:cubicBezTo>
                <a:close/>
              </a:path>
            </a:pathLst>
          </a:custGeom>
          <a:solidFill>
            <a:srgbClr val="A5955B"/>
          </a:solidFill>
          <a:ln w="12700">
            <a:miter lim="400000"/>
          </a:ln>
        </p:spPr>
        <p:txBody>
          <a:bodyPr lIns="34289" tIns="34289" rIns="34289" bIns="34289" anchor="ctr"/>
          <a:lstStyle/>
          <a:p>
            <a:pPr defTabSz="914367" hangingPunct="0"/>
            <a:endParaRPr sz="1687" kern="0">
              <a:solidFill>
                <a:srgbClr val="000000"/>
              </a:solidFill>
              <a:latin typeface="Calibri"/>
              <a:cs typeface="Calibri"/>
              <a:sym typeface="Calibri"/>
            </a:endParaRPr>
          </a:p>
        </p:txBody>
      </p:sp>
      <p:sp>
        <p:nvSpPr>
          <p:cNvPr id="24" name="Graphic 129"/>
          <p:cNvSpPr/>
          <p:nvPr/>
        </p:nvSpPr>
        <p:spPr>
          <a:xfrm rot="6136360">
            <a:off x="6126049" y="3605414"/>
            <a:ext cx="228599" cy="228596"/>
          </a:xfrm>
          <a:custGeom>
            <a:avLst/>
            <a:gdLst/>
            <a:ahLst/>
            <a:cxnLst>
              <a:cxn ang="0">
                <a:pos x="wd2" y="hd2"/>
              </a:cxn>
              <a:cxn ang="5400000">
                <a:pos x="wd2" y="hd2"/>
              </a:cxn>
              <a:cxn ang="10800000">
                <a:pos x="wd2" y="hd2"/>
              </a:cxn>
              <a:cxn ang="16200000">
                <a:pos x="wd2" y="hd2"/>
              </a:cxn>
            </a:cxnLst>
            <a:rect l="0" t="0" r="r" b="b"/>
            <a:pathLst>
              <a:path w="21546" h="21574" extrusionOk="0">
                <a:moveTo>
                  <a:pt x="3605" y="21574"/>
                </a:moveTo>
                <a:cubicBezTo>
                  <a:pt x="3481" y="21574"/>
                  <a:pt x="3359" y="21540"/>
                  <a:pt x="3253" y="21475"/>
                </a:cubicBezTo>
                <a:lnTo>
                  <a:pt x="851" y="20002"/>
                </a:lnTo>
                <a:cubicBezTo>
                  <a:pt x="673" y="19892"/>
                  <a:pt x="556" y="19707"/>
                  <a:pt x="533" y="19499"/>
                </a:cubicBezTo>
                <a:lnTo>
                  <a:pt x="4" y="14562"/>
                </a:lnTo>
                <a:cubicBezTo>
                  <a:pt x="-25" y="14282"/>
                  <a:pt x="123" y="14013"/>
                  <a:pt x="376" y="13888"/>
                </a:cubicBezTo>
                <a:lnTo>
                  <a:pt x="5645" y="11279"/>
                </a:lnTo>
                <a:cubicBezTo>
                  <a:pt x="5884" y="11160"/>
                  <a:pt x="6171" y="11195"/>
                  <a:pt x="6375" y="11366"/>
                </a:cubicBezTo>
                <a:lnTo>
                  <a:pt x="8383" y="13052"/>
                </a:lnTo>
                <a:cubicBezTo>
                  <a:pt x="9379" y="12543"/>
                  <a:pt x="10293" y="11889"/>
                  <a:pt x="11095" y="11110"/>
                </a:cubicBezTo>
                <a:cubicBezTo>
                  <a:pt x="11873" y="10307"/>
                  <a:pt x="12526" y="9391"/>
                  <a:pt x="13034" y="8395"/>
                </a:cubicBezTo>
                <a:lnTo>
                  <a:pt x="11351" y="6383"/>
                </a:lnTo>
                <a:cubicBezTo>
                  <a:pt x="11180" y="6178"/>
                  <a:pt x="11145" y="5891"/>
                  <a:pt x="11264" y="5652"/>
                </a:cubicBezTo>
                <a:lnTo>
                  <a:pt x="13870" y="375"/>
                </a:lnTo>
                <a:cubicBezTo>
                  <a:pt x="13995" y="122"/>
                  <a:pt x="14263" y="-26"/>
                  <a:pt x="14543" y="3"/>
                </a:cubicBezTo>
                <a:lnTo>
                  <a:pt x="19474" y="533"/>
                </a:lnTo>
                <a:cubicBezTo>
                  <a:pt x="19681" y="555"/>
                  <a:pt x="19867" y="673"/>
                  <a:pt x="19976" y="851"/>
                </a:cubicBezTo>
                <a:lnTo>
                  <a:pt x="21447" y="3256"/>
                </a:lnTo>
                <a:cubicBezTo>
                  <a:pt x="21553" y="3430"/>
                  <a:pt x="21575" y="3641"/>
                  <a:pt x="21507" y="3833"/>
                </a:cubicBezTo>
                <a:cubicBezTo>
                  <a:pt x="20334" y="7153"/>
                  <a:pt x="17506" y="11432"/>
                  <a:pt x="14460" y="14479"/>
                </a:cubicBezTo>
                <a:cubicBezTo>
                  <a:pt x="11415" y="17527"/>
                  <a:pt x="7144" y="20360"/>
                  <a:pt x="3829" y="21535"/>
                </a:cubicBezTo>
                <a:cubicBezTo>
                  <a:pt x="3757" y="21561"/>
                  <a:pt x="3681" y="21574"/>
                  <a:pt x="3605" y="21574"/>
                </a:cubicBezTo>
                <a:close/>
              </a:path>
            </a:pathLst>
          </a:custGeom>
          <a:solidFill>
            <a:srgbClr val="A5955B"/>
          </a:solidFill>
          <a:ln w="12700">
            <a:miter lim="400000"/>
          </a:ln>
        </p:spPr>
        <p:txBody>
          <a:bodyPr lIns="34289" tIns="34289" rIns="34289" bIns="34289" anchor="ctr"/>
          <a:lstStyle/>
          <a:p>
            <a:pPr defTabSz="914367" hangingPunct="0"/>
            <a:endParaRPr sz="1687" kern="0">
              <a:solidFill>
                <a:srgbClr val="000000"/>
              </a:solidFill>
              <a:latin typeface="Calibri"/>
              <a:cs typeface="Calibri"/>
              <a:sym typeface="Calibri"/>
            </a:endParaRPr>
          </a:p>
        </p:txBody>
      </p:sp>
    </p:spTree>
    <p:extLst>
      <p:ext uri="{BB962C8B-B14F-4D97-AF65-F5344CB8AC3E}">
        <p14:creationId xmlns:p14="http://schemas.microsoft.com/office/powerpoint/2010/main" val="42154876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39738" y="665957"/>
            <a:ext cx="8264525" cy="751164"/>
          </a:xfrm>
        </p:spPr>
        <p:txBody>
          <a:bodyPr>
            <a:noAutofit/>
          </a:bodyPr>
          <a:lstStyle/>
          <a:p>
            <a:r>
              <a:rPr lang="en-IN" dirty="0">
                <a:solidFill>
                  <a:schemeClr val="tx1"/>
                </a:solidFill>
              </a:rPr>
              <a:t>Tax Implications for Takeover </a:t>
            </a:r>
            <a:br>
              <a:rPr lang="en-IN" dirty="0">
                <a:solidFill>
                  <a:schemeClr val="tx1"/>
                </a:solidFill>
              </a:rPr>
            </a:br>
            <a:r>
              <a:rPr lang="en-IN" dirty="0">
                <a:solidFill>
                  <a:schemeClr val="tx1"/>
                </a:solidFill>
                <a:latin typeface="Playfair Display" panose="00000500000000000000" pitchFamily="50" charset="0"/>
              </a:rPr>
              <a:t>of an Indian Company by a Japanese Company</a:t>
            </a:r>
            <a:br>
              <a:rPr lang="en-US" dirty="0">
                <a:solidFill>
                  <a:schemeClr val="tx1"/>
                </a:solidFill>
                <a:latin typeface="Playfair Display" panose="00000500000000000000" pitchFamily="50" charset="0"/>
              </a:rPr>
            </a:br>
            <a:endParaRPr lang="en-IN" dirty="0">
              <a:solidFill>
                <a:schemeClr val="tx1"/>
              </a:solidFill>
              <a:latin typeface="Playfair Display" panose="00000500000000000000" pitchFamily="50" charset="0"/>
            </a:endParaRPr>
          </a:p>
        </p:txBody>
      </p:sp>
      <p:sp>
        <p:nvSpPr>
          <p:cNvPr id="5" name="TextBox 4"/>
          <p:cNvSpPr txBox="1"/>
          <p:nvPr/>
        </p:nvSpPr>
        <p:spPr>
          <a:xfrm>
            <a:off x="4932040" y="3569467"/>
            <a:ext cx="3312368" cy="1822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lgn="ctr"/>
            <a:r>
              <a:rPr lang="en-IN" sz="1400" kern="0" dirty="0">
                <a:solidFill>
                  <a:srgbClr val="1A222B"/>
                </a:solidFill>
                <a:latin typeface="Ubuntu" panose="020B0504030602030204" pitchFamily="34" charset="0"/>
                <a:ea typeface="OpenSans"/>
                <a:cs typeface="OpenSans"/>
                <a:sym typeface="OpenSans"/>
              </a:rPr>
              <a:t>In case change in control of more than 51%  of Indian company (other than a public listed Co.), carry forward losses subsequent to the change of control  may not be available to be set off against future profits of the Indian Company (companies rehabilitated under IBC can get exemption)</a:t>
            </a:r>
            <a:endParaRPr lang="en-IN" sz="2250" kern="0" dirty="0">
              <a:solidFill>
                <a:srgbClr val="1A222B"/>
              </a:solidFill>
              <a:latin typeface="Ubuntu" panose="020B0504030602030204" pitchFamily="34" charset="0"/>
              <a:ea typeface="OpenSans"/>
              <a:cs typeface="OpenSans"/>
              <a:sym typeface="Calibri"/>
            </a:endParaRPr>
          </a:p>
        </p:txBody>
      </p:sp>
      <p:sp>
        <p:nvSpPr>
          <p:cNvPr id="6" name="TextBox 5"/>
          <p:cNvSpPr txBox="1"/>
          <p:nvPr/>
        </p:nvSpPr>
        <p:spPr>
          <a:xfrm>
            <a:off x="2477310" y="2359000"/>
            <a:ext cx="4248472" cy="4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lgn="ctr" defTabSz="1300480" hangingPunct="0"/>
            <a:r>
              <a:rPr lang="en-US" sz="2000" b="1" kern="0" dirty="0">
                <a:solidFill>
                  <a:srgbClr val="A5955B"/>
                </a:solidFill>
                <a:latin typeface="Ubuntu" panose="020B0504030602030204" pitchFamily="34" charset="0"/>
                <a:ea typeface="Playfair Display Regular Bold"/>
                <a:cs typeface="Playfair Display Regular Bold"/>
                <a:sym typeface="Playfair Display Regular Bold"/>
              </a:rPr>
              <a:t>Issues that may arise</a:t>
            </a:r>
            <a:endParaRPr kumimoji="0" lang="en-IN" sz="2000" b="1" i="0" u="none" strike="noStrike" cap="none" spc="0" normalizeH="0" baseline="0" dirty="0">
              <a:ln>
                <a:noFill/>
              </a:ln>
              <a:solidFill>
                <a:srgbClr val="000000"/>
              </a:solidFill>
              <a:effectLst/>
              <a:uFillTx/>
              <a:latin typeface="Ubuntu" panose="020B0504030602030204" pitchFamily="34" charset="0"/>
              <a:ea typeface="+mj-ea"/>
              <a:cs typeface="+mj-cs"/>
              <a:sym typeface="Calibri"/>
            </a:endParaRPr>
          </a:p>
        </p:txBody>
      </p:sp>
      <p:sp>
        <p:nvSpPr>
          <p:cNvPr id="8" name="Line"/>
          <p:cNvSpPr/>
          <p:nvPr/>
        </p:nvSpPr>
        <p:spPr>
          <a:xfrm flipV="1">
            <a:off x="4572000" y="3140966"/>
            <a:ext cx="0" cy="2304257"/>
          </a:xfrm>
          <a:prstGeom prst="line">
            <a:avLst/>
          </a:prstGeom>
          <a:ln w="50800">
            <a:solidFill>
              <a:srgbClr val="CEC19F"/>
            </a:solidFill>
            <a:miter/>
          </a:ln>
        </p:spPr>
        <p:txBody>
          <a:bodyPr lIns="34289" tIns="34289" rIns="34289" bIns="34289"/>
          <a:lstStyle/>
          <a:p>
            <a:pPr defTabSz="914367" hangingPunct="0"/>
            <a:endParaRPr sz="1687" kern="0">
              <a:solidFill>
                <a:srgbClr val="000000"/>
              </a:solidFill>
              <a:latin typeface="Calibri"/>
              <a:cs typeface="Calibri"/>
              <a:sym typeface="Calibri"/>
            </a:endParaRPr>
          </a:p>
        </p:txBody>
      </p:sp>
      <p:sp>
        <p:nvSpPr>
          <p:cNvPr id="9" name="TextBox 8"/>
          <p:cNvSpPr txBox="1"/>
          <p:nvPr/>
        </p:nvSpPr>
        <p:spPr>
          <a:xfrm>
            <a:off x="1331640" y="3548772"/>
            <a:ext cx="2773017" cy="1760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lgn="ctr" defTabSz="1300480" hangingPunct="0"/>
            <a:r>
              <a:rPr lang="en-IN" sz="1400" kern="0" dirty="0">
                <a:solidFill>
                  <a:srgbClr val="1A222B"/>
                </a:solidFill>
                <a:latin typeface="Ubuntu" panose="020B0504030602030204" pitchFamily="34" charset="0"/>
                <a:ea typeface="OpenSans"/>
                <a:cs typeface="OpenSans"/>
              </a:rPr>
              <a:t>Withholding </a:t>
            </a:r>
            <a:r>
              <a:rPr lang="en-IN" sz="1400" kern="0" dirty="0">
                <a:solidFill>
                  <a:srgbClr val="1A222B"/>
                </a:solidFill>
                <a:latin typeface="Ubuntu" panose="020B0504030602030204" pitchFamily="34" charset="0"/>
                <a:ea typeface="OpenSans"/>
                <a:cs typeface="OpenSans"/>
                <a:sym typeface="OpenSans"/>
              </a:rPr>
              <a:t>tax obligation cast on foreign purchaser of shares in Indian company in case any  consideration paid to Foreign shareholders of an Indian Company.</a:t>
            </a:r>
            <a:endParaRPr lang="en-US" sz="1400" kern="0" dirty="0">
              <a:solidFill>
                <a:srgbClr val="1A222B"/>
              </a:solidFill>
              <a:latin typeface="Ubuntu" panose="020B0504030602030204" pitchFamily="34" charset="0"/>
              <a:ea typeface="OpenSans"/>
              <a:cs typeface="OpenSans"/>
              <a:sym typeface="OpenSans"/>
            </a:endParaRPr>
          </a:p>
          <a:p>
            <a:pPr marL="0" marR="0" indent="0" algn="l" defTabSz="1300480" rtl="0" fontAlgn="auto" latinLnBrk="0" hangingPunct="0">
              <a:lnSpc>
                <a:spcPct val="100000"/>
              </a:lnSpc>
              <a:spcBef>
                <a:spcPts val="0"/>
              </a:spcBef>
              <a:spcAft>
                <a:spcPts val="0"/>
              </a:spcAft>
              <a:buClrTx/>
              <a:buSzTx/>
              <a:buFontTx/>
              <a:buNone/>
              <a:tabLst/>
            </a:pPr>
            <a:endParaRPr kumimoji="0" lang="en-IN" sz="2400" b="0" i="0" u="none" strike="noStrike" cap="none" spc="0" normalizeH="0" baseline="0" dirty="0">
              <a:ln>
                <a:noFill/>
              </a:ln>
              <a:solidFill>
                <a:srgbClr val="000000"/>
              </a:solidFill>
              <a:effectLst/>
              <a:uFillTx/>
              <a:latin typeface="+mj-lt"/>
              <a:ea typeface="+mj-ea"/>
              <a:cs typeface="+mj-cs"/>
              <a:sym typeface="Calibri"/>
            </a:endParaRPr>
          </a:p>
        </p:txBody>
      </p:sp>
      <p:sp>
        <p:nvSpPr>
          <p:cNvPr id="10" name="Graphic 86"/>
          <p:cNvSpPr/>
          <p:nvPr/>
        </p:nvSpPr>
        <p:spPr>
          <a:xfrm>
            <a:off x="2555587" y="3044310"/>
            <a:ext cx="325122" cy="283925"/>
          </a:xfrm>
          <a:custGeom>
            <a:avLst/>
            <a:gdLst/>
            <a:ahLst/>
            <a:cxnLst>
              <a:cxn ang="0">
                <a:pos x="wd2" y="hd2"/>
              </a:cxn>
              <a:cxn ang="5400000">
                <a:pos x="wd2" y="hd2"/>
              </a:cxn>
              <a:cxn ang="10800000">
                <a:pos x="wd2" y="hd2"/>
              </a:cxn>
              <a:cxn ang="16200000">
                <a:pos x="wd2" y="hd2"/>
              </a:cxn>
            </a:cxnLst>
            <a:rect l="0" t="0" r="r" b="b"/>
            <a:pathLst>
              <a:path w="21505" h="21489" extrusionOk="0">
                <a:moveTo>
                  <a:pt x="20833" y="21489"/>
                </a:moveTo>
                <a:lnTo>
                  <a:pt x="672" y="21489"/>
                </a:lnTo>
                <a:cubicBezTo>
                  <a:pt x="301" y="21489"/>
                  <a:pt x="0" y="21145"/>
                  <a:pt x="0" y="20720"/>
                </a:cubicBezTo>
                <a:cubicBezTo>
                  <a:pt x="0" y="20585"/>
                  <a:pt x="31" y="20452"/>
                  <a:pt x="90" y="20336"/>
                </a:cubicBezTo>
                <a:lnTo>
                  <a:pt x="10170" y="357"/>
                </a:lnTo>
                <a:cubicBezTo>
                  <a:pt x="10384" y="-11"/>
                  <a:pt x="10818" y="-111"/>
                  <a:pt x="11139" y="134"/>
                </a:cubicBezTo>
                <a:cubicBezTo>
                  <a:pt x="11217" y="192"/>
                  <a:pt x="11283" y="268"/>
                  <a:pt x="11334" y="357"/>
                </a:cubicBezTo>
                <a:lnTo>
                  <a:pt x="21414" y="20336"/>
                </a:lnTo>
                <a:cubicBezTo>
                  <a:pt x="21600" y="20703"/>
                  <a:pt x="21490" y="21174"/>
                  <a:pt x="21168" y="21386"/>
                </a:cubicBezTo>
                <a:cubicBezTo>
                  <a:pt x="21066" y="21453"/>
                  <a:pt x="20950" y="21489"/>
                  <a:pt x="20833" y="21489"/>
                </a:cubicBezTo>
                <a:close/>
                <a:moveTo>
                  <a:pt x="11424" y="14568"/>
                </a:moveTo>
                <a:lnTo>
                  <a:pt x="11424" y="7647"/>
                </a:lnTo>
                <a:cubicBezTo>
                  <a:pt x="11424" y="7223"/>
                  <a:pt x="11123" y="6878"/>
                  <a:pt x="10752" y="6878"/>
                </a:cubicBezTo>
                <a:cubicBezTo>
                  <a:pt x="10381" y="6878"/>
                  <a:pt x="10080" y="7223"/>
                  <a:pt x="10080" y="7647"/>
                </a:cubicBezTo>
                <a:lnTo>
                  <a:pt x="10080" y="14568"/>
                </a:lnTo>
                <a:cubicBezTo>
                  <a:pt x="10080" y="14993"/>
                  <a:pt x="10381" y="15337"/>
                  <a:pt x="10752" y="15337"/>
                </a:cubicBezTo>
                <a:cubicBezTo>
                  <a:pt x="11123" y="15337"/>
                  <a:pt x="11424" y="14993"/>
                  <a:pt x="11424" y="14568"/>
                </a:cubicBezTo>
                <a:close/>
                <a:moveTo>
                  <a:pt x="10752" y="16875"/>
                </a:moveTo>
                <a:cubicBezTo>
                  <a:pt x="10381" y="16875"/>
                  <a:pt x="10080" y="17219"/>
                  <a:pt x="10080" y="17644"/>
                </a:cubicBezTo>
                <a:cubicBezTo>
                  <a:pt x="10080" y="18069"/>
                  <a:pt x="10381" y="18413"/>
                  <a:pt x="10752" y="18413"/>
                </a:cubicBezTo>
                <a:cubicBezTo>
                  <a:pt x="11123" y="18413"/>
                  <a:pt x="11424" y="18069"/>
                  <a:pt x="11424" y="17644"/>
                </a:cubicBezTo>
                <a:cubicBezTo>
                  <a:pt x="11424" y="17219"/>
                  <a:pt x="11123" y="16875"/>
                  <a:pt x="10752" y="16875"/>
                </a:cubicBezTo>
                <a:close/>
              </a:path>
            </a:pathLst>
          </a:custGeom>
          <a:solidFill>
            <a:srgbClr val="A5955B"/>
          </a:solidFill>
          <a:ln w="12700">
            <a:miter lim="400000"/>
          </a:ln>
        </p:spPr>
        <p:txBody>
          <a:bodyPr lIns="48767" tIns="48767" rIns="48767" bIns="48767" anchor="ctr"/>
          <a:lstStyle/>
          <a:p>
            <a:endParaRPr/>
          </a:p>
        </p:txBody>
      </p:sp>
      <p:sp>
        <p:nvSpPr>
          <p:cNvPr id="11" name="Graphic 86"/>
          <p:cNvSpPr/>
          <p:nvPr/>
        </p:nvSpPr>
        <p:spPr>
          <a:xfrm>
            <a:off x="6425663" y="3044310"/>
            <a:ext cx="325122" cy="283925"/>
          </a:xfrm>
          <a:custGeom>
            <a:avLst/>
            <a:gdLst/>
            <a:ahLst/>
            <a:cxnLst>
              <a:cxn ang="0">
                <a:pos x="wd2" y="hd2"/>
              </a:cxn>
              <a:cxn ang="5400000">
                <a:pos x="wd2" y="hd2"/>
              </a:cxn>
              <a:cxn ang="10800000">
                <a:pos x="wd2" y="hd2"/>
              </a:cxn>
              <a:cxn ang="16200000">
                <a:pos x="wd2" y="hd2"/>
              </a:cxn>
            </a:cxnLst>
            <a:rect l="0" t="0" r="r" b="b"/>
            <a:pathLst>
              <a:path w="21505" h="21489" extrusionOk="0">
                <a:moveTo>
                  <a:pt x="20833" y="21489"/>
                </a:moveTo>
                <a:lnTo>
                  <a:pt x="672" y="21489"/>
                </a:lnTo>
                <a:cubicBezTo>
                  <a:pt x="301" y="21489"/>
                  <a:pt x="0" y="21145"/>
                  <a:pt x="0" y="20720"/>
                </a:cubicBezTo>
                <a:cubicBezTo>
                  <a:pt x="0" y="20585"/>
                  <a:pt x="31" y="20452"/>
                  <a:pt x="90" y="20336"/>
                </a:cubicBezTo>
                <a:lnTo>
                  <a:pt x="10170" y="357"/>
                </a:lnTo>
                <a:cubicBezTo>
                  <a:pt x="10384" y="-11"/>
                  <a:pt x="10818" y="-111"/>
                  <a:pt x="11139" y="134"/>
                </a:cubicBezTo>
                <a:cubicBezTo>
                  <a:pt x="11217" y="192"/>
                  <a:pt x="11283" y="268"/>
                  <a:pt x="11334" y="357"/>
                </a:cubicBezTo>
                <a:lnTo>
                  <a:pt x="21414" y="20336"/>
                </a:lnTo>
                <a:cubicBezTo>
                  <a:pt x="21600" y="20703"/>
                  <a:pt x="21490" y="21174"/>
                  <a:pt x="21168" y="21386"/>
                </a:cubicBezTo>
                <a:cubicBezTo>
                  <a:pt x="21066" y="21453"/>
                  <a:pt x="20950" y="21489"/>
                  <a:pt x="20833" y="21489"/>
                </a:cubicBezTo>
                <a:close/>
                <a:moveTo>
                  <a:pt x="11424" y="14568"/>
                </a:moveTo>
                <a:lnTo>
                  <a:pt x="11424" y="7647"/>
                </a:lnTo>
                <a:cubicBezTo>
                  <a:pt x="11424" y="7223"/>
                  <a:pt x="11123" y="6878"/>
                  <a:pt x="10752" y="6878"/>
                </a:cubicBezTo>
                <a:cubicBezTo>
                  <a:pt x="10381" y="6878"/>
                  <a:pt x="10080" y="7223"/>
                  <a:pt x="10080" y="7647"/>
                </a:cubicBezTo>
                <a:lnTo>
                  <a:pt x="10080" y="14568"/>
                </a:lnTo>
                <a:cubicBezTo>
                  <a:pt x="10080" y="14993"/>
                  <a:pt x="10381" y="15337"/>
                  <a:pt x="10752" y="15337"/>
                </a:cubicBezTo>
                <a:cubicBezTo>
                  <a:pt x="11123" y="15337"/>
                  <a:pt x="11424" y="14993"/>
                  <a:pt x="11424" y="14568"/>
                </a:cubicBezTo>
                <a:close/>
                <a:moveTo>
                  <a:pt x="10752" y="16875"/>
                </a:moveTo>
                <a:cubicBezTo>
                  <a:pt x="10381" y="16875"/>
                  <a:pt x="10080" y="17219"/>
                  <a:pt x="10080" y="17644"/>
                </a:cubicBezTo>
                <a:cubicBezTo>
                  <a:pt x="10080" y="18069"/>
                  <a:pt x="10381" y="18413"/>
                  <a:pt x="10752" y="18413"/>
                </a:cubicBezTo>
                <a:cubicBezTo>
                  <a:pt x="11123" y="18413"/>
                  <a:pt x="11424" y="18069"/>
                  <a:pt x="11424" y="17644"/>
                </a:cubicBezTo>
                <a:cubicBezTo>
                  <a:pt x="11424" y="17219"/>
                  <a:pt x="11123" y="16875"/>
                  <a:pt x="10752" y="16875"/>
                </a:cubicBezTo>
                <a:close/>
              </a:path>
            </a:pathLst>
          </a:custGeom>
          <a:solidFill>
            <a:srgbClr val="A5955B"/>
          </a:solidFill>
          <a:ln w="12700">
            <a:miter lim="400000"/>
          </a:ln>
        </p:spPr>
        <p:txBody>
          <a:bodyPr lIns="48767" tIns="48767" rIns="48767" bIns="48767" anchor="ctr"/>
          <a:lstStyle/>
          <a:p>
            <a:endParaRPr/>
          </a:p>
        </p:txBody>
      </p:sp>
    </p:spTree>
    <p:extLst>
      <p:ext uri="{BB962C8B-B14F-4D97-AF65-F5344CB8AC3E}">
        <p14:creationId xmlns:p14="http://schemas.microsoft.com/office/powerpoint/2010/main" val="25946258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143000" y="1699022"/>
            <a:ext cx="6858001" cy="1790700"/>
          </a:xfrm>
        </p:spPr>
        <p:txBody>
          <a:bodyPr/>
          <a:lstStyle/>
          <a:p>
            <a:endParaRPr lang="en-IN"/>
          </a:p>
        </p:txBody>
      </p:sp>
      <p:sp>
        <p:nvSpPr>
          <p:cNvPr id="6" name="Text Placeholder 5"/>
          <p:cNvSpPr>
            <a:spLocks noGrp="1"/>
          </p:cNvSpPr>
          <p:nvPr>
            <p:ph type="body" sz="quarter" idx="4294967295"/>
          </p:nvPr>
        </p:nvSpPr>
        <p:spPr>
          <a:xfrm>
            <a:off x="1143000" y="3558778"/>
            <a:ext cx="6858001" cy="1241822"/>
          </a:xfrm>
        </p:spPr>
        <p:txBody>
          <a:bodyPr/>
          <a:lstStyle/>
          <a:p>
            <a:endParaRPr lang="en-IN"/>
          </a:p>
        </p:txBody>
      </p:sp>
      <p:sp>
        <p:nvSpPr>
          <p:cNvPr id="7" name="TextBox 6">
            <a:extLst>
              <a:ext uri="{FF2B5EF4-FFF2-40B4-BE49-F238E27FC236}">
                <a16:creationId xmlns:a16="http://schemas.microsoft.com/office/drawing/2014/main" id="{17A75CA7-0D6B-5349-8424-967FD6BEA381}"/>
              </a:ext>
            </a:extLst>
          </p:cNvPr>
          <p:cNvSpPr txBox="1"/>
          <p:nvPr/>
        </p:nvSpPr>
        <p:spPr>
          <a:xfrm>
            <a:off x="438991" y="588975"/>
            <a:ext cx="8266018" cy="848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914367" hangingPunct="0"/>
            <a:r>
              <a:rPr lang="en-US" sz="2531" kern="0" dirty="0">
                <a:latin typeface="Playfair Display Black" panose="00000A00000000000000" pitchFamily="50" charset="0"/>
                <a:cs typeface="Calibri"/>
              </a:rPr>
              <a:t>Corporate Taxation </a:t>
            </a:r>
          </a:p>
          <a:p>
            <a:pPr algn="ctr" defTabSz="914367" hangingPunct="0"/>
            <a:r>
              <a:rPr lang="en-US" sz="2531" kern="0" dirty="0">
                <a:latin typeface="Playfair Display Black" panose="00000A00000000000000" pitchFamily="50" charset="0"/>
                <a:cs typeface="Calibri"/>
              </a:rPr>
              <a:t>Rewarding Foreign Partners – Traditional approaches </a:t>
            </a:r>
            <a:endParaRPr lang="en-IN" sz="2531" kern="0" dirty="0">
              <a:latin typeface="Playfair Display Black" panose="00000A00000000000000" pitchFamily="50" charset="0"/>
              <a:cs typeface="Calibri"/>
              <a:sym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1416053188"/>
              </p:ext>
            </p:extLst>
          </p:nvPr>
        </p:nvGraphicFramePr>
        <p:xfrm>
          <a:off x="471381" y="1414357"/>
          <a:ext cx="8215419" cy="4030714"/>
        </p:xfrm>
        <a:graphic>
          <a:graphicData uri="http://schemas.openxmlformats.org/drawingml/2006/table">
            <a:tbl>
              <a:tblPr firstRow="1" bandRow="1"/>
              <a:tblGrid>
                <a:gridCol w="709661">
                  <a:extLst>
                    <a:ext uri="{9D8B030D-6E8A-4147-A177-3AD203B41FA5}">
                      <a16:colId xmlns:a16="http://schemas.microsoft.com/office/drawing/2014/main" val="940426428"/>
                    </a:ext>
                  </a:extLst>
                </a:gridCol>
                <a:gridCol w="2782503">
                  <a:extLst>
                    <a:ext uri="{9D8B030D-6E8A-4147-A177-3AD203B41FA5}">
                      <a16:colId xmlns:a16="http://schemas.microsoft.com/office/drawing/2014/main" val="2770616024"/>
                    </a:ext>
                  </a:extLst>
                </a:gridCol>
                <a:gridCol w="1997695">
                  <a:extLst>
                    <a:ext uri="{9D8B030D-6E8A-4147-A177-3AD203B41FA5}">
                      <a16:colId xmlns:a16="http://schemas.microsoft.com/office/drawing/2014/main" val="1112513253"/>
                    </a:ext>
                  </a:extLst>
                </a:gridCol>
                <a:gridCol w="2725560">
                  <a:extLst>
                    <a:ext uri="{9D8B030D-6E8A-4147-A177-3AD203B41FA5}">
                      <a16:colId xmlns:a16="http://schemas.microsoft.com/office/drawing/2014/main" val="3921628698"/>
                    </a:ext>
                  </a:extLst>
                </a:gridCol>
              </a:tblGrid>
              <a:tr h="879101">
                <a:tc>
                  <a:txBody>
                    <a:bodyPr/>
                    <a:lstStyle>
                      <a:lvl1pPr marL="0" marR="0" indent="0"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9pPr>
                    </a:lstStyle>
                    <a:p>
                      <a:pPr algn="ctr"/>
                      <a:r>
                        <a:rPr lang="en-US" sz="1400" dirty="0">
                          <a:latin typeface="Ubuntu" panose="020B0504030602030204" pitchFamily="34" charset="0"/>
                        </a:rPr>
                        <a:t>SNo.</a:t>
                      </a:r>
                      <a:endParaRPr lang="en-US" sz="1400" b="1" dirty="0">
                        <a:latin typeface="Ubuntu" panose="020B0504030602030204" pitchFamily="34" charset="0"/>
                        <a:cs typeface="Arial" panose="020B0604020202020204" pitchFamily="34" charset="0"/>
                      </a:endParaRP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A5955B"/>
                    </a:solidFill>
                  </a:tcPr>
                </a:tc>
                <a:tc>
                  <a:txBody>
                    <a:bodyPr/>
                    <a:lstStyle>
                      <a:lvl1pPr marL="0" marR="0" indent="0"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9pPr>
                    </a:lstStyle>
                    <a:p>
                      <a:pPr algn="ctr"/>
                      <a:r>
                        <a:rPr lang="en-IN" sz="1400" kern="1200" dirty="0">
                          <a:effectLst/>
                          <a:latin typeface="Ubuntu" panose="020B0504030602030204" pitchFamily="34" charset="0"/>
                        </a:rPr>
                        <a:t>Nature of Income to Non-Resident: Payment by Indian company</a:t>
                      </a:r>
                      <a:endParaRPr lang="en-US" sz="1400" b="1" dirty="0">
                        <a:latin typeface="Ubuntu" panose="020B0504030602030204" pitchFamily="34" charset="0"/>
                        <a:cs typeface="Arial" panose="020B0604020202020204" pitchFamily="34" charset="0"/>
                      </a:endParaRP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A5955B"/>
                    </a:solidFill>
                  </a:tcPr>
                </a:tc>
                <a:tc>
                  <a:txBody>
                    <a:bodyPr/>
                    <a:lstStyle>
                      <a:lvl1pPr marL="0" marR="0" indent="0"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9pPr>
                    </a:lstStyle>
                    <a:p>
                      <a:pPr algn="ctr"/>
                      <a:r>
                        <a:rPr lang="en-IN" sz="1400" kern="1200" dirty="0">
                          <a:effectLst/>
                          <a:latin typeface="Ubuntu" panose="020B0504030602030204" pitchFamily="34" charset="0"/>
                        </a:rPr>
                        <a:t>Tax rate under Income Tax Act</a:t>
                      </a:r>
                      <a:endParaRPr lang="en-US" sz="1400" b="1" dirty="0">
                        <a:latin typeface="Ubuntu" panose="020B0504030602030204" pitchFamily="34" charset="0"/>
                        <a:cs typeface="Arial" panose="020B0604020202020204" pitchFamily="34" charset="0"/>
                      </a:endParaRP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A5955B"/>
                    </a:solidFill>
                  </a:tcPr>
                </a:tc>
                <a:tc>
                  <a:txBody>
                    <a:bodyPr/>
                    <a:lstStyle>
                      <a:lvl1pPr marL="0" marR="0" indent="0"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1" i="0" u="none" strike="noStrike" cap="none" spc="0" baseline="0">
                          <a:solidFill>
                            <a:schemeClr val="lt1"/>
                          </a:solidFill>
                          <a:uFillTx/>
                          <a:latin typeface="Calibri"/>
                          <a:sym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sz="1400" kern="1200" dirty="0">
                          <a:effectLst/>
                          <a:latin typeface="Ubuntu" panose="020B0504030602030204" pitchFamily="34" charset="0"/>
                        </a:rPr>
                        <a:t>Tax rate under Double Tax Avoidance Agreement</a:t>
                      </a:r>
                      <a:endParaRPr lang="en-US" sz="1400" kern="1200" dirty="0">
                        <a:effectLst/>
                        <a:latin typeface="Ubuntu" panose="020B0504030602030204" pitchFamily="34" charset="0"/>
                      </a:endParaRPr>
                    </a:p>
                    <a:p>
                      <a:pPr algn="ctr"/>
                      <a:endParaRPr lang="en-US" sz="1400" b="1" dirty="0">
                        <a:latin typeface="Ubuntu" panose="020B0504030602030204" pitchFamily="34" charset="0"/>
                        <a:cs typeface="Arial" panose="020B0604020202020204" pitchFamily="34" charset="0"/>
                      </a:endParaRP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A5955B"/>
                    </a:solidFill>
                  </a:tcPr>
                </a:tc>
                <a:extLst>
                  <a:ext uri="{0D108BD9-81ED-4DB2-BD59-A6C34878D82A}">
                    <a16:rowId xmlns:a16="http://schemas.microsoft.com/office/drawing/2014/main" val="1284641814"/>
                  </a:ext>
                </a:extLst>
              </a:tr>
              <a:tr h="703281">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US" sz="1200" dirty="0">
                          <a:latin typeface="Ubuntu" panose="020B0504030602030204" pitchFamily="34" charset="0"/>
                        </a:rPr>
                        <a:t>1</a:t>
                      </a:r>
                      <a:endParaRPr lang="en-US" sz="1200" dirty="0">
                        <a:latin typeface="Ubuntu" panose="020B0504030602030204" pitchFamily="34" charset="0"/>
                        <a:cs typeface="Arial" panose="020B0604020202020204" pitchFamily="34" charset="0"/>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chemeClr val="bg1">
                        <a:lumMod val="85000"/>
                      </a:schemeClr>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IN" sz="1200" kern="1200" dirty="0">
                          <a:effectLst/>
                          <a:latin typeface="Ubuntu" panose="020B0504030602030204" pitchFamily="34" charset="0"/>
                        </a:rPr>
                        <a:t>Interest</a:t>
                      </a:r>
                      <a:endParaRPr lang="en-US" sz="1200" dirty="0">
                        <a:latin typeface="Ubuntu" panose="020B0504030602030204" pitchFamily="34" charset="0"/>
                        <a:cs typeface="Arial" panose="020B0604020202020204" pitchFamily="34" charset="0"/>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chemeClr val="bg1">
                        <a:lumMod val="85000"/>
                      </a:schemeClr>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marL="285750" indent="-285750" algn="l">
                        <a:buFont typeface="Arial" panose="020B0604020202020204" pitchFamily="34" charset="0"/>
                        <a:buChar char="•"/>
                      </a:pPr>
                      <a:r>
                        <a:rPr lang="en-US" sz="1200" dirty="0">
                          <a:latin typeface="Ubuntu" panose="020B0504030602030204" pitchFamily="34" charset="0"/>
                        </a:rPr>
                        <a:t>General rate: 20%</a:t>
                      </a:r>
                    </a:p>
                    <a:p>
                      <a:pPr marL="285750" indent="-285750" algn="l">
                        <a:buFont typeface="Arial" panose="020B0604020202020204" pitchFamily="34" charset="0"/>
                        <a:buChar char="•"/>
                      </a:pPr>
                      <a:r>
                        <a:rPr lang="en-US" sz="1200" dirty="0">
                          <a:latin typeface="Ubuntu" panose="020B0504030602030204" pitchFamily="34" charset="0"/>
                        </a:rPr>
                        <a:t>Rupee denominated</a:t>
                      </a:r>
                      <a:r>
                        <a:rPr lang="en-US" sz="1200" baseline="0" dirty="0">
                          <a:latin typeface="Ubuntu" panose="020B0504030602030204" pitchFamily="34" charset="0"/>
                        </a:rPr>
                        <a:t> bond: 5%</a:t>
                      </a:r>
                      <a:endParaRPr lang="en-US" sz="1200" dirty="0">
                        <a:latin typeface="Ubuntu" panose="020B0504030602030204" pitchFamily="34" charset="0"/>
                        <a:cs typeface="Arial" panose="020B0604020202020204" pitchFamily="34" charset="0"/>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chemeClr val="bg1">
                        <a:lumMod val="85000"/>
                      </a:schemeClr>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IN" sz="1200" kern="1200" dirty="0">
                          <a:effectLst/>
                          <a:latin typeface="Ubuntu" panose="020B0504030602030204" pitchFamily="34" charset="0"/>
                        </a:rPr>
                        <a:t>10% on Gross income </a:t>
                      </a:r>
                    </a:p>
                    <a:p>
                      <a:pPr algn="l"/>
                      <a:r>
                        <a:rPr lang="en-IN" sz="1200" kern="1200" dirty="0">
                          <a:effectLst/>
                          <a:latin typeface="Ubuntu" panose="020B0504030602030204" pitchFamily="34" charset="0"/>
                        </a:rPr>
                        <a:t>(Recipient is beneficial owner) </a:t>
                      </a:r>
                      <a:endParaRPr lang="en-US" sz="1200" dirty="0">
                        <a:latin typeface="Ubuntu" panose="020B0504030602030204" pitchFamily="34" charset="0"/>
                        <a:cs typeface="Arial" panose="020B0604020202020204" pitchFamily="34" charset="0"/>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87171219"/>
                  </a:ext>
                </a:extLst>
              </a:tr>
              <a:tr h="520885">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US" sz="1200" dirty="0">
                          <a:latin typeface="Ubuntu" panose="020B0504030602030204" pitchFamily="34" charset="0"/>
                        </a:rPr>
                        <a:t>2</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US" sz="1200" dirty="0">
                          <a:latin typeface="Ubuntu" panose="020B0504030602030204" pitchFamily="34" charset="0"/>
                        </a:rPr>
                        <a:t>Dividend</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US" sz="1200" dirty="0">
                          <a:latin typeface="Ubuntu" panose="020B0504030602030204" pitchFamily="34" charset="0"/>
                        </a:rPr>
                        <a:t>20%</a:t>
                      </a:r>
                      <a:r>
                        <a:rPr lang="en-US" sz="1200" baseline="0" dirty="0">
                          <a:latin typeface="Ubuntu" panose="020B0504030602030204" pitchFamily="34" charset="0"/>
                        </a:rPr>
                        <a:t> on Gross income*</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IN" sz="1200" kern="1200" dirty="0">
                          <a:effectLst/>
                          <a:latin typeface="Ubuntu" panose="020B0504030602030204" pitchFamily="34" charset="0"/>
                        </a:rPr>
                        <a:t>10%</a:t>
                      </a:r>
                    </a:p>
                    <a:p>
                      <a:pPr algn="l"/>
                      <a:r>
                        <a:rPr lang="en-IN" sz="1200" kern="1200" dirty="0">
                          <a:effectLst/>
                          <a:latin typeface="Ubuntu" panose="020B0504030602030204" pitchFamily="34" charset="0"/>
                        </a:rPr>
                        <a:t>(Recipient is beneficial owner)</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53717780"/>
                  </a:ext>
                </a:extLst>
              </a:tr>
              <a:tr h="520885">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US" sz="1200" dirty="0">
                          <a:latin typeface="Ubuntu" panose="020B0504030602030204" pitchFamily="34" charset="0"/>
                        </a:rPr>
                        <a:t>3</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IN" sz="1200" kern="1200" dirty="0">
                          <a:effectLst/>
                          <a:latin typeface="Ubuntu" panose="020B0504030602030204" pitchFamily="34" charset="0"/>
                        </a:rPr>
                        <a:t>Royalty &amp; fee for technical services (including fees towards Brand use)</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US" sz="1200" dirty="0">
                          <a:latin typeface="Ubuntu" panose="020B0504030602030204" pitchFamily="34" charset="0"/>
                        </a:rPr>
                        <a:t>10% on Gross income</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US" sz="1200" dirty="0">
                          <a:latin typeface="Ubuntu" panose="020B0504030602030204" pitchFamily="34" charset="0"/>
                        </a:rPr>
                        <a:t>10% on Gross income</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974719080"/>
                  </a:ext>
                </a:extLst>
              </a:tr>
              <a:tr h="703281">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US" sz="1200" dirty="0">
                          <a:latin typeface="Ubuntu" panose="020B0504030602030204" pitchFamily="34" charset="0"/>
                        </a:rPr>
                        <a:t>4</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IN" sz="1200" kern="1200" dirty="0">
                          <a:effectLst/>
                          <a:latin typeface="Ubuntu" panose="020B0504030602030204" pitchFamily="34" charset="0"/>
                        </a:rPr>
                        <a:t>Any Other Income – E.g. Management services rendered to an Indian Co; Business income, etc.</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US" sz="1200" dirty="0">
                          <a:latin typeface="Ubuntu" panose="020B0504030602030204" pitchFamily="34" charset="0"/>
                        </a:rPr>
                        <a:t>40% on Net income</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IN" sz="1200" kern="1200" dirty="0">
                          <a:effectLst/>
                          <a:latin typeface="Ubuntu" panose="020B0504030602030204" pitchFamily="34" charset="0"/>
                        </a:rPr>
                        <a:t>Business profits </a:t>
                      </a:r>
                    </a:p>
                    <a:p>
                      <a:pPr algn="l"/>
                      <a:r>
                        <a:rPr lang="en-IN" sz="1200" kern="1200" dirty="0">
                          <a:effectLst/>
                          <a:latin typeface="Ubuntu" panose="020B0504030602030204" pitchFamily="34" charset="0"/>
                        </a:rPr>
                        <a:t>(Attributable to PE)</a:t>
                      </a:r>
                      <a:endParaRPr lang="en-US" sz="1200" dirty="0">
                        <a:latin typeface="Ubuntu" panose="020B050403060203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55070900"/>
                  </a:ext>
                </a:extLst>
              </a:tr>
              <a:tr h="703281">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US" sz="1200" dirty="0">
                          <a:latin typeface="Ubuntu" panose="020B0504030602030204" pitchFamily="34" charset="0"/>
                        </a:rPr>
                        <a:t>5</a:t>
                      </a:r>
                      <a:endParaRPr lang="en-US" sz="1200" dirty="0">
                        <a:latin typeface="Ubuntu" panose="020B0504030602030204" pitchFamily="34" charset="0"/>
                        <a:cs typeface="Arial" panose="020B0604020202020204" pitchFamily="34" charset="0"/>
                      </a:endParaRPr>
                    </a:p>
                  </a:txBody>
                  <a:tcPr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IN" sz="1200" kern="1200" dirty="0">
                          <a:effectLst/>
                          <a:latin typeface="Ubuntu" panose="020B0504030602030204" pitchFamily="34" charset="0"/>
                        </a:rPr>
                        <a:t>Short term and long term gains </a:t>
                      </a:r>
                      <a:endParaRPr lang="en-US" sz="1200" dirty="0">
                        <a:latin typeface="Ubuntu" panose="020B0504030602030204" pitchFamily="34" charset="0"/>
                        <a:cs typeface="Arial" panose="020B0604020202020204" pitchFamily="34" charset="0"/>
                      </a:endParaRPr>
                    </a:p>
                  </a:txBody>
                  <a:tcPr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IN" sz="1200" kern="1200" dirty="0">
                          <a:effectLst/>
                          <a:latin typeface="Ubuntu" panose="020B0504030602030204" pitchFamily="34" charset="0"/>
                        </a:rPr>
                        <a:t>15% and 20% (10% in specified circumstances) respectively</a:t>
                      </a:r>
                      <a:endParaRPr lang="en-US" sz="1200" dirty="0">
                        <a:latin typeface="Ubuntu" panose="020B0504030602030204" pitchFamily="34" charset="0"/>
                        <a:cs typeface="Arial" panose="020B0604020202020204" pitchFamily="34" charset="0"/>
                      </a:endParaRPr>
                    </a:p>
                  </a:txBody>
                  <a:tcPr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solidFill>
                            <a:schemeClr val="dk1"/>
                          </a:solidFill>
                          <a:uFillTx/>
                          <a:latin typeface="Calibri"/>
                          <a:sym typeface="Calibri"/>
                        </a:defRPr>
                      </a:lvl9pPr>
                    </a:lstStyle>
                    <a:p>
                      <a:pPr algn="l"/>
                      <a:r>
                        <a:rPr lang="en-IN" sz="1200" kern="1200" dirty="0">
                          <a:effectLst/>
                          <a:latin typeface="Ubuntu" panose="020B0504030602030204" pitchFamily="34" charset="0"/>
                        </a:rPr>
                        <a:t>Shares –Taxed in Source country</a:t>
                      </a:r>
                      <a:endParaRPr lang="en-US" sz="1200" dirty="0">
                        <a:latin typeface="Ubuntu" panose="020B0504030602030204" pitchFamily="34" charset="0"/>
                        <a:cs typeface="Arial" panose="020B0604020202020204" pitchFamily="34" charset="0"/>
                      </a:endParaRPr>
                    </a:p>
                  </a:txBody>
                  <a:tcPr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232737394"/>
                  </a:ext>
                </a:extLst>
              </a:tr>
            </a:tbl>
          </a:graphicData>
        </a:graphic>
      </p:graphicFrame>
      <p:sp>
        <p:nvSpPr>
          <p:cNvPr id="13" name="Rectangle 12"/>
          <p:cNvSpPr/>
          <p:nvPr/>
        </p:nvSpPr>
        <p:spPr>
          <a:xfrm>
            <a:off x="467544" y="5805264"/>
            <a:ext cx="7128792" cy="230832"/>
          </a:xfrm>
          <a:prstGeom prst="rect">
            <a:avLst/>
          </a:prstGeom>
        </p:spPr>
        <p:txBody>
          <a:bodyPr wrap="square">
            <a:spAutoFit/>
          </a:bodyPr>
          <a:lstStyle/>
          <a:p>
            <a:r>
              <a:rPr lang="en-IN" sz="900" dirty="0">
                <a:latin typeface="Ubuntu" panose="020B0504030602030204" pitchFamily="34" charset="0"/>
                <a:ea typeface="Calibri" panose="020F0502020204030204" pitchFamily="34" charset="0"/>
                <a:cs typeface="Arial" panose="020B0604020202020204" pitchFamily="34" charset="0"/>
              </a:rPr>
              <a:t>Note 2: Normally no tax on reimbursement of expenses</a:t>
            </a:r>
            <a:r>
              <a:rPr lang="en-IN" sz="900" dirty="0">
                <a:latin typeface="Ubuntu" panose="020B0504030602030204" pitchFamily="34" charset="0"/>
                <a:ea typeface="Calibri" panose="020F0502020204030204" pitchFamily="34" charset="0"/>
                <a:cs typeface="Latha"/>
              </a:rPr>
              <a:t> </a:t>
            </a:r>
            <a:endParaRPr lang="en-US" sz="900" dirty="0">
              <a:latin typeface="Ubuntu" panose="020B0504030602030204" pitchFamily="34" charset="0"/>
            </a:endParaRPr>
          </a:p>
        </p:txBody>
      </p:sp>
      <p:sp>
        <p:nvSpPr>
          <p:cNvPr id="10" name="Rectangle 9">
            <a:extLst>
              <a:ext uri="{FF2B5EF4-FFF2-40B4-BE49-F238E27FC236}">
                <a16:creationId xmlns:a16="http://schemas.microsoft.com/office/drawing/2014/main" id="{804F0A43-FAE1-C84D-8989-89CFF4BA2EF2}"/>
              </a:ext>
            </a:extLst>
          </p:cNvPr>
          <p:cNvSpPr/>
          <p:nvPr/>
        </p:nvSpPr>
        <p:spPr>
          <a:xfrm>
            <a:off x="451168" y="5574432"/>
            <a:ext cx="7128792" cy="230832"/>
          </a:xfrm>
          <a:prstGeom prst="rect">
            <a:avLst/>
          </a:prstGeom>
        </p:spPr>
        <p:txBody>
          <a:bodyPr wrap="square">
            <a:spAutoFit/>
          </a:bodyPr>
          <a:lstStyle/>
          <a:p>
            <a:r>
              <a:rPr lang="en-IN" sz="900" dirty="0">
                <a:latin typeface="Ubuntu" panose="020B0504030602030204" pitchFamily="34" charset="0"/>
                <a:ea typeface="Calibri" panose="020F0502020204030204" pitchFamily="34" charset="0"/>
                <a:cs typeface="Arial" panose="020B0604020202020204" pitchFamily="34" charset="0"/>
              </a:rPr>
              <a:t> Note 1: You can choose the most beneficial rate</a:t>
            </a:r>
            <a:endParaRPr lang="en-US" sz="900" dirty="0">
              <a:latin typeface="Ubuntu" panose="020B0504030602030204" pitchFamily="34" charset="0"/>
            </a:endParaRPr>
          </a:p>
        </p:txBody>
      </p:sp>
    </p:spTree>
    <p:extLst>
      <p:ext uri="{BB962C8B-B14F-4D97-AF65-F5344CB8AC3E}">
        <p14:creationId xmlns:p14="http://schemas.microsoft.com/office/powerpoint/2010/main" val="36897357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B20F18A-6F60-6243-8F31-D7B7FD9F149D}"/>
              </a:ext>
            </a:extLst>
          </p:cNvPr>
          <p:cNvSpPr txBox="1">
            <a:spLocks/>
          </p:cNvSpPr>
          <p:nvPr/>
        </p:nvSpPr>
        <p:spPr>
          <a:xfrm>
            <a:off x="457200" y="978191"/>
            <a:ext cx="8229600" cy="63408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787D94"/>
                </a:solidFill>
                <a:latin typeface="Playfair Display" charset="0"/>
                <a:ea typeface="Playfair Display" charset="0"/>
                <a:cs typeface="Playfair Display" charset="0"/>
              </a:defRPr>
            </a:lvl1pPr>
          </a:lstStyle>
          <a:p>
            <a:endParaRPr lang="en-US" sz="3200" dirty="0">
              <a:solidFill>
                <a:srgbClr val="002060"/>
              </a:solidFill>
              <a:latin typeface="+mn-lt"/>
            </a:endParaRPr>
          </a:p>
        </p:txBody>
      </p:sp>
      <p:sp>
        <p:nvSpPr>
          <p:cNvPr id="2" name="Content Placeholder 1"/>
          <p:cNvSpPr>
            <a:spLocks noGrp="1"/>
          </p:cNvSpPr>
          <p:nvPr>
            <p:ph sz="quarter" idx="10"/>
          </p:nvPr>
        </p:nvSpPr>
        <p:spPr/>
        <p:txBody>
          <a:bodyPr>
            <a:normAutofit lnSpcReduction="10000"/>
          </a:bodyPr>
          <a:lstStyle/>
          <a:p>
            <a:r>
              <a:rPr lang="en-US" sz="2800" dirty="0">
                <a:solidFill>
                  <a:schemeClr val="tx1"/>
                </a:solidFill>
              </a:rPr>
              <a:t>New Tax Provisions </a:t>
            </a:r>
            <a:endParaRPr lang="en-US" sz="2800" dirty="0">
              <a:solidFill>
                <a:schemeClr val="tx1"/>
              </a:solidFill>
              <a:latin typeface="Playfair Display" panose="00000500000000000000" pitchFamily="50" charset="0"/>
            </a:endParaRPr>
          </a:p>
        </p:txBody>
      </p:sp>
      <p:sp>
        <p:nvSpPr>
          <p:cNvPr id="3" name="TextBox 2"/>
          <p:cNvSpPr txBox="1"/>
          <p:nvPr/>
        </p:nvSpPr>
        <p:spPr>
          <a:xfrm>
            <a:off x="5358869" y="4077072"/>
            <a:ext cx="3173572" cy="13962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endParaRPr lang="en-IN" sz="1400" dirty="0">
              <a:latin typeface="Ubuntu" panose="020B0504030602030204" pitchFamily="34" charset="0"/>
              <a:cs typeface="Arial" panose="020B0604020202020204" pitchFamily="34" charset="0"/>
            </a:endParaRPr>
          </a:p>
          <a:p>
            <a:pPr lvl="0"/>
            <a:r>
              <a:rPr lang="en-IN" sz="1400" dirty="0">
                <a:latin typeface="Ubuntu" panose="020B0504030602030204" pitchFamily="34" charset="0"/>
                <a:cs typeface="Arial" panose="020B0604020202020204" pitchFamily="34" charset="0"/>
              </a:rPr>
              <a:t>Conditions on Investments:</a:t>
            </a:r>
          </a:p>
          <a:p>
            <a:pPr lvl="0"/>
            <a:endParaRPr lang="en-US" sz="1400" dirty="0">
              <a:latin typeface="Ubuntu" panose="020B0504030602030204" pitchFamily="34" charset="0"/>
              <a:cs typeface="Arial" panose="020B0604020202020204" pitchFamily="34" charset="0"/>
            </a:endParaRPr>
          </a:p>
          <a:p>
            <a:pPr lvl="0" indent="252000">
              <a:lnSpc>
                <a:spcPts val="1680"/>
              </a:lnSpc>
              <a:buFont typeface="Arial" panose="020B0604020202020204" pitchFamily="34" charset="0"/>
              <a:buChar char="•"/>
            </a:pPr>
            <a:r>
              <a:rPr lang="en-IN" sz="1400" dirty="0">
                <a:latin typeface="Ubuntu" panose="020B0504030602030204" pitchFamily="34" charset="0"/>
                <a:cs typeface="Arial" panose="020B0604020202020204" pitchFamily="34" charset="0"/>
              </a:rPr>
              <a:t>To be made before 31 March 2024</a:t>
            </a:r>
            <a:endParaRPr lang="en-US" sz="1400" dirty="0">
              <a:latin typeface="Ubuntu" panose="020B0504030602030204" pitchFamily="34" charset="0"/>
              <a:cs typeface="Arial" panose="020B0604020202020204" pitchFamily="34" charset="0"/>
            </a:endParaRPr>
          </a:p>
          <a:p>
            <a:pPr lvl="0" indent="252000">
              <a:lnSpc>
                <a:spcPts val="1680"/>
              </a:lnSpc>
              <a:buFont typeface="Arial" panose="020B0604020202020204" pitchFamily="34" charset="0"/>
              <a:buChar char="•"/>
            </a:pPr>
            <a:r>
              <a:rPr lang="en-IN" sz="1400" dirty="0">
                <a:latin typeface="Ubuntu" panose="020B0504030602030204" pitchFamily="34" charset="0"/>
                <a:cs typeface="Arial" panose="020B0604020202020204" pitchFamily="34" charset="0"/>
              </a:rPr>
              <a:t>Lock-in Period: 3 years. </a:t>
            </a:r>
            <a:endParaRPr lang="en-US" sz="1400" dirty="0">
              <a:latin typeface="Ubuntu" panose="020B0504030602030204" pitchFamily="34" charset="0"/>
              <a:cs typeface="Arial" panose="020B0604020202020204" pitchFamily="34" charset="0"/>
            </a:endParaRPr>
          </a:p>
          <a:p>
            <a:pPr marR="0" indent="0" algn="l" defTabSz="1300480" rtl="0" fontAlgn="auto" latinLnBrk="0" hangingPunct="0">
              <a:spcBef>
                <a:spcPts val="0"/>
              </a:spcBef>
              <a:spcAft>
                <a:spcPts val="0"/>
              </a:spcAft>
              <a:buClrTx/>
              <a:buSzTx/>
              <a:buFontTx/>
              <a:buNone/>
              <a:tabLst/>
            </a:pPr>
            <a:endParaRPr kumimoji="0" lang="en-IN" sz="1400" b="0" i="0" u="none" strike="noStrike" cap="none" spc="0" normalizeH="0" baseline="0" dirty="0">
              <a:ln>
                <a:noFill/>
              </a:ln>
              <a:solidFill>
                <a:srgbClr val="000000"/>
              </a:solidFill>
              <a:effectLst/>
              <a:uFillTx/>
              <a:latin typeface="Ubuntu" panose="020B0504030602030204" pitchFamily="34" charset="0"/>
              <a:ea typeface="+mj-ea"/>
              <a:cs typeface="+mj-cs"/>
              <a:sym typeface="Calibri"/>
            </a:endParaRPr>
          </a:p>
        </p:txBody>
      </p:sp>
      <p:sp>
        <p:nvSpPr>
          <p:cNvPr id="11" name="1"/>
          <p:cNvSpPr/>
          <p:nvPr/>
        </p:nvSpPr>
        <p:spPr>
          <a:xfrm>
            <a:off x="935786" y="1876063"/>
            <a:ext cx="795410" cy="5909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7" tIns="48767" rIns="48767" bIns="48767" numCol="1" anchor="t">
            <a:spAutoFit/>
          </a:bodyPr>
          <a:lstStyle>
            <a:lvl1pPr algn="ctr" defTabSz="650240">
              <a:defRPr cap="all">
                <a:solidFill>
                  <a:srgbClr val="192853"/>
                </a:solidFill>
                <a:latin typeface="Playfair Display Regular Bold"/>
                <a:ea typeface="Playfair Display Regular Bold"/>
                <a:cs typeface="Playfair Display Regular Bold"/>
                <a:sym typeface="Playfair Display Regular Bold"/>
              </a:defRPr>
            </a:lvl1pPr>
          </a:lstStyle>
          <a:p>
            <a:r>
              <a:rPr lang="en-US" sz="3200" b="1" dirty="0">
                <a:solidFill>
                  <a:srgbClr val="A5955B"/>
                </a:solidFill>
                <a:latin typeface="Playfair Display Black" panose="00000A00000000000000" pitchFamily="50" charset="0"/>
              </a:rPr>
              <a:t>0</a:t>
            </a:r>
            <a:r>
              <a:rPr sz="3200" b="1" dirty="0">
                <a:solidFill>
                  <a:srgbClr val="A5955B"/>
                </a:solidFill>
                <a:latin typeface="Playfair Display Black" panose="00000A00000000000000" pitchFamily="50" charset="0"/>
              </a:rPr>
              <a:t>1</a:t>
            </a:r>
            <a:r>
              <a:rPr lang="en-US" sz="3200" b="1" dirty="0">
                <a:solidFill>
                  <a:srgbClr val="A5955B"/>
                </a:solidFill>
                <a:latin typeface="Playfair Display Black" panose="00000A00000000000000" pitchFamily="50" charset="0"/>
              </a:rPr>
              <a:t>.</a:t>
            </a:r>
            <a:endParaRPr sz="3200" b="1" dirty="0">
              <a:solidFill>
                <a:srgbClr val="A5955B"/>
              </a:solidFill>
              <a:latin typeface="Playfair Display Black" panose="00000A00000000000000" pitchFamily="50" charset="0"/>
            </a:endParaRPr>
          </a:p>
        </p:txBody>
      </p:sp>
      <p:sp>
        <p:nvSpPr>
          <p:cNvPr id="4" name="TextBox 3"/>
          <p:cNvSpPr txBox="1"/>
          <p:nvPr/>
        </p:nvSpPr>
        <p:spPr>
          <a:xfrm>
            <a:off x="1815209" y="1924507"/>
            <a:ext cx="2376264" cy="7448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defTabSz="1300480" hangingPunct="0"/>
            <a:r>
              <a:rPr lang="en-IN" sz="1400" dirty="0">
                <a:latin typeface="Ubuntu" panose="020B0504030602030204" pitchFamily="34" charset="0"/>
                <a:cs typeface="Arial" panose="020B0604020202020204" pitchFamily="34" charset="0"/>
              </a:rPr>
              <a:t>Dividends taxable in hands of recipient with withholding tax provisions.</a:t>
            </a:r>
            <a:endParaRPr lang="en-IN" sz="1400" dirty="0">
              <a:latin typeface="Ubuntu" panose="020B0504030602030204" pitchFamily="34" charset="0"/>
              <a:cs typeface="Arial" panose="020B0604020202020204" pitchFamily="34" charset="0"/>
              <a:sym typeface="Calibri"/>
            </a:endParaRPr>
          </a:p>
        </p:txBody>
      </p:sp>
      <p:sp>
        <p:nvSpPr>
          <p:cNvPr id="12" name="Line"/>
          <p:cNvSpPr/>
          <p:nvPr/>
        </p:nvSpPr>
        <p:spPr>
          <a:xfrm flipV="1">
            <a:off x="4499992" y="1926086"/>
            <a:ext cx="0" cy="3951185"/>
          </a:xfrm>
          <a:prstGeom prst="line">
            <a:avLst/>
          </a:prstGeom>
          <a:ln w="50800">
            <a:solidFill>
              <a:srgbClr val="A5955B"/>
            </a:solidFill>
            <a:miter/>
          </a:ln>
        </p:spPr>
        <p:txBody>
          <a:bodyPr lIns="34289" tIns="34289" rIns="34289" bIns="34289"/>
          <a:lstStyle/>
          <a:p>
            <a:pPr defTabSz="914367" hangingPunct="0"/>
            <a:endParaRPr sz="1687" kern="0">
              <a:solidFill>
                <a:srgbClr val="000000"/>
              </a:solidFill>
              <a:latin typeface="Calibri"/>
              <a:cs typeface="Calibri"/>
              <a:sym typeface="Calibri"/>
            </a:endParaRPr>
          </a:p>
        </p:txBody>
      </p:sp>
      <p:sp>
        <p:nvSpPr>
          <p:cNvPr id="14" name="1"/>
          <p:cNvSpPr/>
          <p:nvPr/>
        </p:nvSpPr>
        <p:spPr>
          <a:xfrm>
            <a:off x="935786" y="2972272"/>
            <a:ext cx="795410" cy="5909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7" tIns="48767" rIns="48767" bIns="48767" numCol="1" anchor="t">
            <a:spAutoFit/>
          </a:bodyPr>
          <a:lstStyle>
            <a:lvl1pPr algn="ctr" defTabSz="650240">
              <a:defRPr cap="all">
                <a:solidFill>
                  <a:srgbClr val="192853"/>
                </a:solidFill>
                <a:latin typeface="Playfair Display Regular Bold"/>
                <a:ea typeface="Playfair Display Regular Bold"/>
                <a:cs typeface="Playfair Display Regular Bold"/>
                <a:sym typeface="Playfair Display Regular Bold"/>
              </a:defRPr>
            </a:lvl1pPr>
          </a:lstStyle>
          <a:p>
            <a:r>
              <a:rPr lang="en-US" sz="3200" b="1" dirty="0">
                <a:solidFill>
                  <a:srgbClr val="A5955B"/>
                </a:solidFill>
                <a:latin typeface="Playfair Display Black" panose="00000A00000000000000" pitchFamily="50" charset="0"/>
              </a:rPr>
              <a:t>02.</a:t>
            </a:r>
            <a:endParaRPr sz="3200" b="1" dirty="0">
              <a:solidFill>
                <a:srgbClr val="A5955B"/>
              </a:solidFill>
              <a:latin typeface="Playfair Display Black" panose="00000A00000000000000" pitchFamily="50" charset="0"/>
            </a:endParaRPr>
          </a:p>
        </p:txBody>
      </p:sp>
      <p:sp>
        <p:nvSpPr>
          <p:cNvPr id="15" name="TextBox 14"/>
          <p:cNvSpPr txBox="1"/>
          <p:nvPr/>
        </p:nvSpPr>
        <p:spPr>
          <a:xfrm>
            <a:off x="1815209" y="3088889"/>
            <a:ext cx="2448272" cy="13911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r>
              <a:rPr lang="en-IN" sz="1400" dirty="0">
                <a:latin typeface="Ubuntu" panose="020B0504030602030204" pitchFamily="34" charset="0"/>
                <a:cs typeface="Arial" panose="020B0604020202020204" pitchFamily="34" charset="0"/>
              </a:rPr>
              <a:t>Concessional withholding tax rates of 5% on monies borrowed in foreign currency from outside sources / payable on bonds by Indian Company. </a:t>
            </a:r>
            <a:endParaRPr lang="en-US" sz="1400" dirty="0">
              <a:latin typeface="Ubuntu" panose="020B0504030602030204" pitchFamily="34" charset="0"/>
              <a:cs typeface="Arial" panose="020B0604020202020204" pitchFamily="34" charset="0"/>
            </a:endParaRPr>
          </a:p>
        </p:txBody>
      </p:sp>
      <p:sp>
        <p:nvSpPr>
          <p:cNvPr id="17" name="TextBox 16"/>
          <p:cNvSpPr txBox="1"/>
          <p:nvPr/>
        </p:nvSpPr>
        <p:spPr>
          <a:xfrm>
            <a:off x="1755451" y="4741149"/>
            <a:ext cx="2304256" cy="7448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defTabSz="1300480" hangingPunct="0"/>
            <a:r>
              <a:rPr lang="en-IN" sz="1400" dirty="0">
                <a:latin typeface="Ubuntu" panose="020B0504030602030204" pitchFamily="34" charset="0"/>
                <a:cs typeface="Arial" panose="020B0604020202020204" pitchFamily="34" charset="0"/>
              </a:rPr>
              <a:t>Faceless assessments and appeals in Income Tax.</a:t>
            </a:r>
            <a:endParaRPr lang="en-US" sz="1400" dirty="0">
              <a:latin typeface="Ubuntu" panose="020B0504030602030204" pitchFamily="34" charset="0"/>
              <a:cs typeface="Arial" panose="020B0604020202020204" pitchFamily="34" charset="0"/>
            </a:endParaRPr>
          </a:p>
          <a:p>
            <a:pPr marL="0" marR="0" indent="0" algn="l" defTabSz="1300480" rtl="0" fontAlgn="auto" latinLnBrk="0" hangingPunct="0">
              <a:lnSpc>
                <a:spcPct val="100000"/>
              </a:lnSpc>
              <a:spcBef>
                <a:spcPts val="0"/>
              </a:spcBef>
              <a:spcAft>
                <a:spcPts val="0"/>
              </a:spcAft>
              <a:buClrTx/>
              <a:buSzTx/>
              <a:buFontTx/>
              <a:buNone/>
              <a:tabLst/>
            </a:pPr>
            <a:endParaRPr lang="en-IN" sz="1400" dirty="0">
              <a:latin typeface="Ubuntu" panose="020B0504030602030204" pitchFamily="34" charset="0"/>
              <a:cs typeface="Arial" panose="020B0604020202020204" pitchFamily="34" charset="0"/>
              <a:sym typeface="Calibri"/>
            </a:endParaRPr>
          </a:p>
        </p:txBody>
      </p:sp>
      <p:sp>
        <p:nvSpPr>
          <p:cNvPr id="18" name="1"/>
          <p:cNvSpPr/>
          <p:nvPr/>
        </p:nvSpPr>
        <p:spPr>
          <a:xfrm>
            <a:off x="960041" y="4660774"/>
            <a:ext cx="795410" cy="5909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7" tIns="48767" rIns="48767" bIns="48767" numCol="1" anchor="t">
            <a:spAutoFit/>
          </a:bodyPr>
          <a:lstStyle>
            <a:lvl1pPr algn="ctr" defTabSz="650240">
              <a:defRPr cap="all">
                <a:solidFill>
                  <a:srgbClr val="192853"/>
                </a:solidFill>
                <a:latin typeface="Playfair Display Regular Bold"/>
                <a:ea typeface="Playfair Display Regular Bold"/>
                <a:cs typeface="Playfair Display Regular Bold"/>
                <a:sym typeface="Playfair Display Regular Bold"/>
              </a:defRPr>
            </a:lvl1pPr>
          </a:lstStyle>
          <a:p>
            <a:r>
              <a:rPr lang="en-US" sz="3200" b="1" dirty="0">
                <a:solidFill>
                  <a:srgbClr val="A5955B"/>
                </a:solidFill>
                <a:latin typeface="Playfair Display Black" panose="00000A00000000000000" pitchFamily="50" charset="0"/>
              </a:rPr>
              <a:t>03.</a:t>
            </a:r>
            <a:endParaRPr sz="3200" b="1" dirty="0">
              <a:solidFill>
                <a:srgbClr val="A5955B"/>
              </a:solidFill>
              <a:latin typeface="Playfair Display Black" panose="00000A00000000000000" pitchFamily="50" charset="0"/>
            </a:endParaRPr>
          </a:p>
        </p:txBody>
      </p:sp>
      <p:sp>
        <p:nvSpPr>
          <p:cNvPr id="19" name="1"/>
          <p:cNvSpPr/>
          <p:nvPr/>
        </p:nvSpPr>
        <p:spPr>
          <a:xfrm>
            <a:off x="4723761" y="1834898"/>
            <a:ext cx="795410" cy="5909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7" tIns="48767" rIns="48767" bIns="48767" numCol="1" anchor="t">
            <a:spAutoFit/>
          </a:bodyPr>
          <a:lstStyle>
            <a:lvl1pPr algn="ctr" defTabSz="650240">
              <a:defRPr cap="all">
                <a:solidFill>
                  <a:srgbClr val="192853"/>
                </a:solidFill>
                <a:latin typeface="Playfair Display Regular Bold"/>
                <a:ea typeface="Playfair Display Regular Bold"/>
                <a:cs typeface="Playfair Display Regular Bold"/>
                <a:sym typeface="Playfair Display Regular Bold"/>
              </a:defRPr>
            </a:lvl1pPr>
          </a:lstStyle>
          <a:p>
            <a:r>
              <a:rPr lang="en-US" sz="3200" b="1" dirty="0">
                <a:solidFill>
                  <a:srgbClr val="A5955B"/>
                </a:solidFill>
                <a:latin typeface="Playfair Display Black" panose="00000A00000000000000" pitchFamily="50" charset="0"/>
              </a:rPr>
              <a:t>04.</a:t>
            </a:r>
            <a:endParaRPr sz="3200" b="1" dirty="0">
              <a:solidFill>
                <a:srgbClr val="A5955B"/>
              </a:solidFill>
              <a:latin typeface="Playfair Display Black" panose="00000A00000000000000" pitchFamily="50" charset="0"/>
            </a:endParaRPr>
          </a:p>
        </p:txBody>
      </p:sp>
      <p:sp>
        <p:nvSpPr>
          <p:cNvPr id="20" name="TextBox 19"/>
          <p:cNvSpPr txBox="1"/>
          <p:nvPr/>
        </p:nvSpPr>
        <p:spPr>
          <a:xfrm>
            <a:off x="5519170" y="1926087"/>
            <a:ext cx="3229293" cy="9602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r>
              <a:rPr lang="en-IN" sz="1400" dirty="0">
                <a:latin typeface="Ubuntu" panose="020B0504030602030204" pitchFamily="34" charset="0"/>
                <a:cs typeface="Arial" panose="020B0604020202020204" pitchFamily="34" charset="0"/>
              </a:rPr>
              <a:t>Eligible Start-up engaged in eligible business: 100% tax holiday for 3 years within a period of 10 years from incorporation of Co. </a:t>
            </a:r>
          </a:p>
        </p:txBody>
      </p:sp>
      <p:sp>
        <p:nvSpPr>
          <p:cNvPr id="21" name="TextBox 20"/>
          <p:cNvSpPr txBox="1"/>
          <p:nvPr/>
        </p:nvSpPr>
        <p:spPr>
          <a:xfrm>
            <a:off x="5519171" y="3054182"/>
            <a:ext cx="3167629" cy="1606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defTabSz="1300480" hangingPunct="0"/>
            <a:r>
              <a:rPr lang="en-IN" sz="1400" dirty="0">
                <a:latin typeface="Ubuntu" panose="020B0504030602030204" pitchFamily="34" charset="0"/>
                <a:cs typeface="Arial" panose="020B0604020202020204" pitchFamily="34" charset="0"/>
              </a:rPr>
              <a:t>Sovereign Wealth Funds investing in priority sectors- (Infrastructure and other notified sectors) - 100% Tax exemption for, </a:t>
            </a:r>
            <a:r>
              <a:rPr lang="en-IN" sz="1400" b="1" dirty="0">
                <a:latin typeface="Ubuntu" panose="020B0504030602030204" pitchFamily="34" charset="0"/>
                <a:cs typeface="Arial" panose="020B0604020202020204" pitchFamily="34" charset="0"/>
              </a:rPr>
              <a:t>(</a:t>
            </a:r>
            <a:r>
              <a:rPr lang="en-IN" sz="1400" b="1" dirty="0" err="1">
                <a:latin typeface="Ubuntu" panose="020B0504030602030204" pitchFamily="34" charset="0"/>
                <a:cs typeface="Arial" panose="020B0604020202020204" pitchFamily="34" charset="0"/>
              </a:rPr>
              <a:t>i</a:t>
            </a:r>
            <a:r>
              <a:rPr lang="en-IN" sz="1400" b="1" dirty="0">
                <a:latin typeface="Ubuntu" panose="020B0504030602030204" pitchFamily="34" charset="0"/>
                <a:cs typeface="Arial" panose="020B0604020202020204" pitchFamily="34" charset="0"/>
              </a:rPr>
              <a:t>)</a:t>
            </a:r>
            <a:r>
              <a:rPr lang="en-IN" sz="1400" dirty="0">
                <a:latin typeface="Ubuntu" panose="020B0504030602030204" pitchFamily="34" charset="0"/>
                <a:cs typeface="Arial" panose="020B0604020202020204" pitchFamily="34" charset="0"/>
              </a:rPr>
              <a:t> </a:t>
            </a:r>
            <a:r>
              <a:rPr lang="en-IN" sz="1400" b="1" dirty="0">
                <a:latin typeface="Ubuntu" panose="020B0504030602030204" pitchFamily="34" charset="0"/>
                <a:cs typeface="Arial" panose="020B0604020202020204" pitchFamily="34" charset="0"/>
              </a:rPr>
              <a:t>Dividends; (ii) Interest; &amp; (ii) Capital Gains </a:t>
            </a:r>
          </a:p>
          <a:p>
            <a:pPr lvl="0" defTabSz="1300480" hangingPunct="0"/>
            <a:endParaRPr lang="en-IN" sz="1400" dirty="0">
              <a:latin typeface="Ubuntu" panose="020B0504030602030204" pitchFamily="34" charset="0"/>
              <a:cs typeface="Arial" panose="020B0604020202020204" pitchFamily="34" charset="0"/>
            </a:endParaRPr>
          </a:p>
          <a:p>
            <a:pPr marL="0" marR="0" indent="0" algn="l" defTabSz="1300480" rtl="0" fontAlgn="auto" latinLnBrk="0" hangingPunct="0">
              <a:lnSpc>
                <a:spcPct val="100000"/>
              </a:lnSpc>
              <a:spcBef>
                <a:spcPts val="0"/>
              </a:spcBef>
              <a:spcAft>
                <a:spcPts val="0"/>
              </a:spcAft>
              <a:buClrTx/>
              <a:buSzTx/>
              <a:buFontTx/>
              <a:buNone/>
              <a:tabLst/>
            </a:pPr>
            <a:endParaRPr lang="en-IN" sz="1400" dirty="0">
              <a:latin typeface="Ubuntu" panose="020B0504030602030204" pitchFamily="34" charset="0"/>
              <a:cs typeface="Arial" panose="020B0604020202020204" pitchFamily="34" charset="0"/>
              <a:sym typeface="Calibri"/>
            </a:endParaRPr>
          </a:p>
        </p:txBody>
      </p:sp>
      <p:sp>
        <p:nvSpPr>
          <p:cNvPr id="22" name="1"/>
          <p:cNvSpPr/>
          <p:nvPr/>
        </p:nvSpPr>
        <p:spPr>
          <a:xfrm>
            <a:off x="4772697" y="2989271"/>
            <a:ext cx="795410" cy="5909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7" tIns="48767" rIns="48767" bIns="48767" numCol="1" anchor="t">
            <a:spAutoFit/>
          </a:bodyPr>
          <a:lstStyle>
            <a:lvl1pPr algn="ctr" defTabSz="650240">
              <a:defRPr cap="all">
                <a:solidFill>
                  <a:srgbClr val="192853"/>
                </a:solidFill>
                <a:latin typeface="Playfair Display Regular Bold"/>
                <a:ea typeface="Playfair Display Regular Bold"/>
                <a:cs typeface="Playfair Display Regular Bold"/>
                <a:sym typeface="Playfair Display Regular Bold"/>
              </a:defRPr>
            </a:lvl1pPr>
          </a:lstStyle>
          <a:p>
            <a:r>
              <a:rPr lang="en-US" sz="3200" b="1" dirty="0">
                <a:solidFill>
                  <a:srgbClr val="A5955B"/>
                </a:solidFill>
                <a:latin typeface="Playfair Display Black" panose="00000A00000000000000" pitchFamily="50" charset="0"/>
              </a:rPr>
              <a:t>05.</a:t>
            </a:r>
            <a:endParaRPr sz="3200" b="1" dirty="0">
              <a:solidFill>
                <a:srgbClr val="A5955B"/>
              </a:solidFill>
              <a:latin typeface="Playfair Display Black" panose="00000A00000000000000" pitchFamily="50" charset="0"/>
            </a:endParaRPr>
          </a:p>
        </p:txBody>
      </p:sp>
    </p:spTree>
    <p:extLst>
      <p:ext uri="{BB962C8B-B14F-4D97-AF65-F5344CB8AC3E}">
        <p14:creationId xmlns:p14="http://schemas.microsoft.com/office/powerpoint/2010/main" val="30287364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322445"/>
              </p:ext>
            </p:extLst>
          </p:nvPr>
        </p:nvGraphicFramePr>
        <p:xfrm>
          <a:off x="473286" y="1196752"/>
          <a:ext cx="8419194" cy="4394182"/>
        </p:xfrm>
        <a:graphic>
          <a:graphicData uri="http://schemas.openxmlformats.org/drawingml/2006/table">
            <a:tbl>
              <a:tblPr firstRow="1" bandRow="1">
                <a:tableStyleId>{9D7B26C5-4107-4FEC-AEDC-1716B250A1EF}</a:tableStyleId>
              </a:tblPr>
              <a:tblGrid>
                <a:gridCol w="2751317">
                  <a:extLst>
                    <a:ext uri="{9D8B030D-6E8A-4147-A177-3AD203B41FA5}">
                      <a16:colId xmlns:a16="http://schemas.microsoft.com/office/drawing/2014/main" val="200852614"/>
                    </a:ext>
                  </a:extLst>
                </a:gridCol>
                <a:gridCol w="915349">
                  <a:extLst>
                    <a:ext uri="{9D8B030D-6E8A-4147-A177-3AD203B41FA5}">
                      <a16:colId xmlns:a16="http://schemas.microsoft.com/office/drawing/2014/main" val="3373676916"/>
                    </a:ext>
                  </a:extLst>
                </a:gridCol>
                <a:gridCol w="4752528">
                  <a:extLst>
                    <a:ext uri="{9D8B030D-6E8A-4147-A177-3AD203B41FA5}">
                      <a16:colId xmlns:a16="http://schemas.microsoft.com/office/drawing/2014/main" val="2221510783"/>
                    </a:ext>
                  </a:extLst>
                </a:gridCol>
              </a:tblGrid>
              <a:tr h="727955">
                <a:tc>
                  <a:txBody>
                    <a:bodyPr/>
                    <a:lstStyle/>
                    <a:p>
                      <a:pPr algn="ctr"/>
                      <a:r>
                        <a:rPr lang="en-US" sz="1400" kern="1200" dirty="0">
                          <a:solidFill>
                            <a:schemeClr val="bg1"/>
                          </a:solidFill>
                          <a:effectLst/>
                          <a:latin typeface="Ubuntu" panose="020B0504030602030204" pitchFamily="34" charset="0"/>
                        </a:rPr>
                        <a:t> </a:t>
                      </a:r>
                      <a:r>
                        <a:rPr lang="en-IN" sz="1400" kern="1200" dirty="0">
                          <a:solidFill>
                            <a:schemeClr val="bg1"/>
                          </a:solidFill>
                          <a:effectLst/>
                          <a:latin typeface="Ubuntu" panose="020B0504030602030204" pitchFamily="34" charset="0"/>
                        </a:rPr>
                        <a:t>Nature of business</a:t>
                      </a:r>
                      <a:endParaRPr lang="en-US" sz="1400" dirty="0">
                        <a:solidFill>
                          <a:schemeClr val="bg1"/>
                        </a:solidFill>
                        <a:latin typeface="Ubuntu" panose="020B0504030602030204" pitchFamily="34" charset="0"/>
                        <a:cs typeface="Arial" panose="020B0604020202020204" pitchFamily="34" charset="0"/>
                      </a:endParaRPr>
                    </a:p>
                  </a:txBody>
                  <a:tcPr anchor="ctr">
                    <a:solidFill>
                      <a:srgbClr val="A5955B"/>
                    </a:solidFill>
                  </a:tcPr>
                </a:tc>
                <a:tc>
                  <a:txBody>
                    <a:bodyPr/>
                    <a:lstStyle/>
                    <a:p>
                      <a:pPr algn="ctr"/>
                      <a:r>
                        <a:rPr lang="en-IN" sz="1400" kern="1200" dirty="0">
                          <a:solidFill>
                            <a:schemeClr val="bg1"/>
                          </a:solidFill>
                          <a:effectLst/>
                          <a:latin typeface="Ubuntu" panose="020B0504030602030204" pitchFamily="34" charset="0"/>
                        </a:rPr>
                        <a:t>New tax rate*</a:t>
                      </a:r>
                      <a:endParaRPr lang="en-US" sz="1400" dirty="0">
                        <a:solidFill>
                          <a:schemeClr val="bg1"/>
                        </a:solidFill>
                        <a:latin typeface="Ubuntu" panose="020B0504030602030204" pitchFamily="34" charset="0"/>
                        <a:cs typeface="Arial" panose="020B0604020202020204" pitchFamily="34" charset="0"/>
                      </a:endParaRPr>
                    </a:p>
                  </a:txBody>
                  <a:tcPr anchor="ctr">
                    <a:solidFill>
                      <a:srgbClr val="A5955B"/>
                    </a:solidFill>
                  </a:tcPr>
                </a:tc>
                <a:tc>
                  <a:txBody>
                    <a:bodyPr/>
                    <a:lstStyle/>
                    <a:p>
                      <a:pPr algn="ctr"/>
                      <a:r>
                        <a:rPr lang="en-IN" sz="1400" kern="1200" dirty="0">
                          <a:solidFill>
                            <a:schemeClr val="bg1"/>
                          </a:solidFill>
                          <a:effectLst/>
                          <a:latin typeface="Ubuntu" panose="020B0504030602030204" pitchFamily="34" charset="0"/>
                        </a:rPr>
                        <a:t>Conditions</a:t>
                      </a:r>
                      <a:endParaRPr lang="en-US" sz="1400" dirty="0">
                        <a:solidFill>
                          <a:schemeClr val="bg1"/>
                        </a:solidFill>
                        <a:latin typeface="Ubuntu" panose="020B0504030602030204" pitchFamily="34" charset="0"/>
                        <a:cs typeface="Arial" panose="020B0604020202020204" pitchFamily="34" charset="0"/>
                      </a:endParaRPr>
                    </a:p>
                  </a:txBody>
                  <a:tcPr anchor="ctr">
                    <a:solidFill>
                      <a:srgbClr val="A5955B"/>
                    </a:solidFill>
                  </a:tcPr>
                </a:tc>
                <a:extLst>
                  <a:ext uri="{0D108BD9-81ED-4DB2-BD59-A6C34878D82A}">
                    <a16:rowId xmlns:a16="http://schemas.microsoft.com/office/drawing/2014/main" val="3187882710"/>
                  </a:ext>
                </a:extLst>
              </a:tr>
              <a:tr h="1364916">
                <a:tc>
                  <a:txBody>
                    <a:bodyPr/>
                    <a:lstStyle/>
                    <a:p>
                      <a:pPr lvl="0" algn="l"/>
                      <a:r>
                        <a:rPr lang="en-IN" sz="1400" b="1" u="none" kern="1200" dirty="0">
                          <a:effectLst/>
                          <a:latin typeface="Ubuntu" panose="020B0504030602030204" pitchFamily="34" charset="0"/>
                        </a:rPr>
                        <a:t>New manufacturing  co.</a:t>
                      </a:r>
                      <a:r>
                        <a:rPr lang="en-IN" sz="1200" kern="1200" dirty="0">
                          <a:effectLst/>
                          <a:latin typeface="Ubuntu" panose="020B0504030602030204" pitchFamily="34" charset="0"/>
                        </a:rPr>
                        <a:t> set up &amp; registered after 1</a:t>
                      </a:r>
                      <a:r>
                        <a:rPr lang="en-IN" sz="1200" kern="1200" baseline="30000" dirty="0">
                          <a:effectLst/>
                          <a:latin typeface="Ubuntu" panose="020B0504030602030204" pitchFamily="34" charset="0"/>
                        </a:rPr>
                        <a:t>st</a:t>
                      </a:r>
                      <a:r>
                        <a:rPr lang="en-IN" sz="1200" kern="1200" dirty="0">
                          <a:effectLst/>
                          <a:latin typeface="Ubuntu" panose="020B0504030602030204" pitchFamily="34" charset="0"/>
                        </a:rPr>
                        <a:t> October 2019 but before 31</a:t>
                      </a:r>
                      <a:r>
                        <a:rPr lang="en-IN" sz="1200" kern="1200" baseline="30000" dirty="0">
                          <a:effectLst/>
                          <a:latin typeface="Ubuntu" panose="020B0504030602030204" pitchFamily="34" charset="0"/>
                        </a:rPr>
                        <a:t>st</a:t>
                      </a:r>
                      <a:r>
                        <a:rPr lang="en-IN" sz="1200" kern="1200" dirty="0">
                          <a:effectLst/>
                          <a:latin typeface="Ubuntu" panose="020B0504030602030204" pitchFamily="34" charset="0"/>
                        </a:rPr>
                        <a:t> March 2023; </a:t>
                      </a:r>
                      <a:r>
                        <a:rPr lang="en-US" sz="1200" dirty="0">
                          <a:latin typeface="Ubuntu" panose="020B0504030602030204" pitchFamily="34" charset="0"/>
                        </a:rPr>
                        <a:t>Including</a:t>
                      </a:r>
                      <a:r>
                        <a:rPr lang="en-US" sz="1200" baseline="0" dirty="0">
                          <a:latin typeface="Ubuntu" panose="020B0504030602030204" pitchFamily="34" charset="0"/>
                        </a:rPr>
                        <a:t> </a:t>
                      </a:r>
                      <a:r>
                        <a:rPr lang="en-US" sz="1200" baseline="0" dirty="0" err="1">
                          <a:latin typeface="Ubuntu" panose="020B0504030602030204" pitchFamily="34" charset="0"/>
                        </a:rPr>
                        <a:t>co’s</a:t>
                      </a:r>
                      <a:r>
                        <a:rPr lang="en-US" sz="1200" baseline="0" dirty="0">
                          <a:latin typeface="Ubuntu" panose="020B0504030602030204" pitchFamily="34" charset="0"/>
                        </a:rPr>
                        <a:t> engaged in electricity generation</a:t>
                      </a:r>
                      <a:endParaRPr lang="en-US" sz="1200" dirty="0">
                        <a:latin typeface="Ubuntu" panose="020B0504030602030204" pitchFamily="34" charset="0"/>
                        <a:cs typeface="Arial" panose="020B0604020202020204" pitchFamily="34" charset="0"/>
                      </a:endParaRPr>
                    </a:p>
                  </a:txBody>
                  <a:tcPr anchor="ctr">
                    <a:solidFill>
                      <a:schemeClr val="bg1">
                        <a:lumMod val="50000"/>
                        <a:alpha val="20000"/>
                      </a:schemeClr>
                    </a:solidFill>
                  </a:tcPr>
                </a:tc>
                <a:tc>
                  <a:txBody>
                    <a:bodyPr/>
                    <a:lstStyle/>
                    <a:p>
                      <a:pPr algn="l"/>
                      <a:r>
                        <a:rPr lang="en-US" sz="1200" b="1" dirty="0">
                          <a:latin typeface="Ubuntu" panose="020B0504030602030204" pitchFamily="34" charset="0"/>
                        </a:rPr>
                        <a:t>15%</a:t>
                      </a:r>
                      <a:endParaRPr lang="en-US" sz="1200" b="1" dirty="0">
                        <a:latin typeface="Ubuntu" panose="020B0504030602030204" pitchFamily="34" charset="0"/>
                        <a:cs typeface="Arial" panose="020B0604020202020204" pitchFamily="34" charset="0"/>
                      </a:endParaRPr>
                    </a:p>
                  </a:txBody>
                  <a:tcPr anchor="ctr">
                    <a:solidFill>
                      <a:schemeClr val="bg1">
                        <a:lumMod val="50000"/>
                        <a:alpha val="20000"/>
                      </a:schemeClr>
                    </a:solidFill>
                  </a:tcPr>
                </a:tc>
                <a:tc>
                  <a:txBody>
                    <a:bodyPr/>
                    <a:lstStyle/>
                    <a:p>
                      <a:pPr marL="171450" indent="-171450" algn="l">
                        <a:buFont typeface="Arial" panose="020B0604020202020204" pitchFamily="34" charset="0"/>
                        <a:buChar char="•"/>
                      </a:pPr>
                      <a:r>
                        <a:rPr lang="en-IN" sz="1200" kern="1200" dirty="0">
                          <a:effectLst/>
                          <a:latin typeface="Ubuntu" panose="020B0504030602030204" pitchFamily="34" charset="0"/>
                        </a:rPr>
                        <a:t>All business expenses and normal depreciation as per  prescribed rates will be allowed. </a:t>
                      </a:r>
                    </a:p>
                    <a:p>
                      <a:pPr marL="171450" indent="-171450" algn="l">
                        <a:buFont typeface="Arial" panose="020B0604020202020204" pitchFamily="34" charset="0"/>
                        <a:buChar char="•"/>
                      </a:pPr>
                      <a:r>
                        <a:rPr lang="en-IN" sz="1200" kern="1200" dirty="0">
                          <a:effectLst/>
                          <a:latin typeface="Ubuntu" panose="020B0504030602030204" pitchFamily="34" charset="0"/>
                        </a:rPr>
                        <a:t>Tax holiday benefits and certain specified deductions may not be allowable; </a:t>
                      </a:r>
                      <a:endParaRPr lang="en-US" sz="1200" kern="1200" dirty="0">
                        <a:effectLst/>
                        <a:latin typeface="Ubuntu" panose="020B0504030602030204" pitchFamily="34" charset="0"/>
                      </a:endParaRPr>
                    </a:p>
                    <a:p>
                      <a:pPr marL="171450" indent="-171450" algn="l">
                        <a:buFont typeface="Arial" panose="020B0604020202020204" pitchFamily="34" charset="0"/>
                        <a:buChar char="•"/>
                      </a:pPr>
                      <a:r>
                        <a:rPr lang="en-IN" sz="1200" kern="1200" dirty="0">
                          <a:effectLst/>
                          <a:latin typeface="Ubuntu" panose="020B0504030602030204" pitchFamily="34" charset="0"/>
                        </a:rPr>
                        <a:t>Once the option is exercised, the same cannot be withdrawn for any subsequent year. No book profit tax (MAT).</a:t>
                      </a:r>
                      <a:endParaRPr lang="en-US" sz="1200" dirty="0">
                        <a:latin typeface="Ubuntu" panose="020B0504030602030204" pitchFamily="34" charset="0"/>
                        <a:cs typeface="Arial" panose="020B0604020202020204" pitchFamily="34" charset="0"/>
                      </a:endParaRPr>
                    </a:p>
                  </a:txBody>
                  <a:tcPr>
                    <a:solidFill>
                      <a:schemeClr val="bg1">
                        <a:lumMod val="50000"/>
                        <a:alpha val="20000"/>
                      </a:schemeClr>
                    </a:solidFill>
                  </a:tcPr>
                </a:tc>
                <a:extLst>
                  <a:ext uri="{0D108BD9-81ED-4DB2-BD59-A6C34878D82A}">
                    <a16:rowId xmlns:a16="http://schemas.microsoft.com/office/drawing/2014/main" val="3154298120"/>
                  </a:ext>
                </a:extLst>
              </a:tr>
              <a:tr h="727955">
                <a:tc>
                  <a:txBody>
                    <a:bodyPr/>
                    <a:lstStyle/>
                    <a:p>
                      <a:pPr algn="l"/>
                      <a:r>
                        <a:rPr lang="en-IN" sz="1200" kern="1200" dirty="0">
                          <a:effectLst/>
                          <a:latin typeface="Ubuntu" panose="020B0504030602030204" pitchFamily="34" charset="0"/>
                        </a:rPr>
                        <a:t>Other corporates (Old</a:t>
                      </a:r>
                      <a:r>
                        <a:rPr lang="en-IN" sz="1200" kern="1200" baseline="0" dirty="0">
                          <a:effectLst/>
                          <a:latin typeface="Ubuntu" panose="020B0504030602030204" pitchFamily="34" charset="0"/>
                        </a:rPr>
                        <a:t> &amp; New)</a:t>
                      </a:r>
                      <a:endParaRPr lang="en-US" sz="1200" dirty="0">
                        <a:latin typeface="Ubuntu" panose="020B0504030602030204" pitchFamily="34" charset="0"/>
                        <a:cs typeface="Arial" panose="020B0604020202020204" pitchFamily="34" charset="0"/>
                      </a:endParaRPr>
                    </a:p>
                  </a:txBody>
                  <a:tcPr anchor="ctr"/>
                </a:tc>
                <a:tc>
                  <a:txBody>
                    <a:bodyPr/>
                    <a:lstStyle/>
                    <a:p>
                      <a:pPr algn="l"/>
                      <a:r>
                        <a:rPr lang="en-US" sz="1200" dirty="0">
                          <a:latin typeface="Ubuntu" panose="020B0504030602030204" pitchFamily="34" charset="0"/>
                        </a:rPr>
                        <a:t>22%</a:t>
                      </a:r>
                      <a:endParaRPr lang="en-US" sz="1200" dirty="0">
                        <a:latin typeface="Ubuntu" panose="020B0504030602030204" pitchFamily="34" charset="0"/>
                        <a:cs typeface="Arial" panose="020B0604020202020204" pitchFamily="34" charset="0"/>
                      </a:endParaRPr>
                    </a:p>
                  </a:txBody>
                  <a:tcPr anchor="ctr"/>
                </a:tc>
                <a:tc>
                  <a:txBody>
                    <a:bodyPr/>
                    <a:lstStyle/>
                    <a:p>
                      <a:pPr marL="171450" indent="-171450" algn="l">
                        <a:buFont typeface="Arial" panose="020B0604020202020204" pitchFamily="34" charset="0"/>
                        <a:buChar char="•"/>
                      </a:pPr>
                      <a:r>
                        <a:rPr lang="en-IN" sz="1200" kern="1200" dirty="0">
                          <a:effectLst/>
                          <a:latin typeface="Ubuntu" panose="020B0504030602030204" pitchFamily="34" charset="0"/>
                        </a:rPr>
                        <a:t>More or less same conditions as above are applicable here. </a:t>
                      </a:r>
                    </a:p>
                    <a:p>
                      <a:pPr marL="171450" indent="-171450" algn="l">
                        <a:buFont typeface="Arial" panose="020B0604020202020204" pitchFamily="34" charset="0"/>
                        <a:buChar char="•"/>
                      </a:pPr>
                      <a:r>
                        <a:rPr lang="en-IN" sz="1200" kern="1200" dirty="0">
                          <a:effectLst/>
                          <a:latin typeface="Ubuntu" panose="020B0504030602030204" pitchFamily="34" charset="0"/>
                        </a:rPr>
                        <a:t>No Book profit Tax; Option once exercised cannot be withdrawn.</a:t>
                      </a:r>
                      <a:endParaRPr lang="en-US" sz="1200" dirty="0">
                        <a:latin typeface="Ubuntu" panose="020B0504030602030204" pitchFamily="34" charset="0"/>
                        <a:cs typeface="Arial" panose="020B0604020202020204" pitchFamily="34" charset="0"/>
                      </a:endParaRPr>
                    </a:p>
                  </a:txBody>
                  <a:tcPr/>
                </a:tc>
                <a:extLst>
                  <a:ext uri="{0D108BD9-81ED-4DB2-BD59-A6C34878D82A}">
                    <a16:rowId xmlns:a16="http://schemas.microsoft.com/office/drawing/2014/main" val="867924349"/>
                  </a:ext>
                </a:extLst>
              </a:tr>
              <a:tr h="1088730">
                <a:tc>
                  <a:txBody>
                    <a:bodyPr/>
                    <a:lstStyle/>
                    <a:p>
                      <a:pPr algn="l"/>
                      <a:r>
                        <a:rPr lang="en-IN" sz="1200" kern="1200" dirty="0">
                          <a:effectLst/>
                          <a:latin typeface="Ubuntu" panose="020B0504030602030204" pitchFamily="34" charset="0"/>
                        </a:rPr>
                        <a:t>Old Companies </a:t>
                      </a:r>
                    </a:p>
                    <a:p>
                      <a:pPr marL="171450" indent="-171450" algn="l">
                        <a:buFont typeface="Wingdings" panose="05000000000000000000" pitchFamily="2" charset="2"/>
                        <a:buChar char="§"/>
                      </a:pPr>
                      <a:r>
                        <a:rPr lang="en-IN" sz="1200" kern="1200" dirty="0">
                          <a:effectLst/>
                          <a:latin typeface="Ubuntu" panose="020B0504030602030204" pitchFamily="34" charset="0"/>
                        </a:rPr>
                        <a:t>Less than INR 400 Cr</a:t>
                      </a:r>
                      <a:r>
                        <a:rPr lang="en-IN" sz="1200" kern="1200" baseline="0" dirty="0">
                          <a:effectLst/>
                          <a:latin typeface="Ubuntu" panose="020B0504030602030204" pitchFamily="34" charset="0"/>
                        </a:rPr>
                        <a:t> </a:t>
                      </a:r>
                      <a:r>
                        <a:rPr lang="en-IN" sz="1200" kern="1200" dirty="0">
                          <a:effectLst/>
                          <a:latin typeface="Ubuntu" panose="020B0504030602030204" pitchFamily="34" charset="0"/>
                        </a:rPr>
                        <a:t>(INR 4 Billion) of Turnover/gross annual receipts</a:t>
                      </a:r>
                      <a:endParaRPr lang="en-IN" sz="1200" kern="1200" dirty="0">
                        <a:solidFill>
                          <a:schemeClr val="dk1"/>
                        </a:solidFill>
                        <a:effectLst/>
                        <a:latin typeface="Ubuntu" panose="020B0504030602030204" pitchFamily="34" charset="0"/>
                        <a:ea typeface="+mn-ea"/>
                        <a:cs typeface="Arial" panose="020B0604020202020204" pitchFamily="34" charset="0"/>
                      </a:endParaRPr>
                    </a:p>
                  </a:txBody>
                  <a:tcPr anchor="ctr">
                    <a:solidFill>
                      <a:schemeClr val="bg1">
                        <a:lumMod val="50000"/>
                        <a:alpha val="20000"/>
                      </a:schemeClr>
                    </a:solidFill>
                  </a:tcPr>
                </a:tc>
                <a:tc>
                  <a:txBody>
                    <a:bodyPr/>
                    <a:lstStyle/>
                    <a:p>
                      <a:pPr algn="l"/>
                      <a:endParaRPr lang="en-US" sz="1200" dirty="0">
                        <a:latin typeface="Ubuntu" panose="020B0504030602030204" pitchFamily="34" charset="0"/>
                      </a:endParaRPr>
                    </a:p>
                    <a:p>
                      <a:pPr algn="l"/>
                      <a:endParaRPr lang="en-US" sz="1200" dirty="0">
                        <a:latin typeface="Ubuntu" panose="020B0504030602030204" pitchFamily="34" charset="0"/>
                      </a:endParaRPr>
                    </a:p>
                    <a:p>
                      <a:pPr marL="0" indent="0" algn="l">
                        <a:buFont typeface="Arial" panose="020B0604020202020204" pitchFamily="34" charset="0"/>
                        <a:buNone/>
                      </a:pPr>
                      <a:r>
                        <a:rPr lang="en-US" sz="1200" dirty="0">
                          <a:latin typeface="Ubuntu" panose="020B0504030602030204" pitchFamily="34" charset="0"/>
                        </a:rPr>
                        <a:t>25%</a:t>
                      </a:r>
                      <a:endParaRPr lang="en-US" sz="1200" dirty="0">
                        <a:latin typeface="Ubuntu" panose="020B0504030602030204" pitchFamily="34" charset="0"/>
                        <a:cs typeface="Arial" panose="020B0604020202020204" pitchFamily="34" charset="0"/>
                      </a:endParaRPr>
                    </a:p>
                  </a:txBody>
                  <a:tcPr anchor="ctr">
                    <a:solidFill>
                      <a:schemeClr val="bg1">
                        <a:lumMod val="50000"/>
                        <a:alpha val="20000"/>
                      </a:schemeClr>
                    </a:solidFill>
                  </a:tcPr>
                </a:tc>
                <a:tc rowSpan="2">
                  <a:txBody>
                    <a:bodyPr/>
                    <a:lstStyle/>
                    <a:p>
                      <a:pPr marL="171450" indent="-171450" algn="l">
                        <a:buFont typeface="Arial" panose="020B0604020202020204" pitchFamily="34" charset="0"/>
                        <a:buChar char="•"/>
                      </a:pPr>
                      <a:r>
                        <a:rPr lang="en-IN" sz="1200" kern="1200" dirty="0">
                          <a:effectLst/>
                          <a:latin typeface="Ubuntu" panose="020B0504030602030204" pitchFamily="34" charset="0"/>
                        </a:rPr>
                        <a:t>Concessional rate. No restriction and no need to give up any tax concessions / benefits; Carry forward loss set off is allowed. </a:t>
                      </a:r>
                    </a:p>
                    <a:p>
                      <a:pPr marL="171450" indent="-171450" algn="l">
                        <a:buFont typeface="Arial" panose="020B0604020202020204" pitchFamily="34" charset="0"/>
                        <a:buChar char="•"/>
                      </a:pPr>
                      <a:r>
                        <a:rPr lang="en-IN" sz="1200" kern="1200" dirty="0">
                          <a:effectLst/>
                          <a:latin typeface="Ubuntu" panose="020B0504030602030204" pitchFamily="34" charset="0"/>
                        </a:rPr>
                        <a:t>Book Profits Tax is applicable if the income is below the threshold limit of book profits. New Rate of Book profit Tax is 15%.</a:t>
                      </a:r>
                      <a:endParaRPr lang="en-US" sz="1200" dirty="0">
                        <a:latin typeface="Ubuntu" panose="020B0504030602030204" pitchFamily="34" charset="0"/>
                        <a:cs typeface="Arial" panose="020B0604020202020204" pitchFamily="34" charset="0"/>
                      </a:endParaRPr>
                    </a:p>
                  </a:txBody>
                  <a:tcPr>
                    <a:solidFill>
                      <a:schemeClr val="bg1">
                        <a:lumMod val="50000"/>
                        <a:alpha val="20000"/>
                      </a:schemeClr>
                    </a:solidFill>
                  </a:tcPr>
                </a:tc>
                <a:extLst>
                  <a:ext uri="{0D108BD9-81ED-4DB2-BD59-A6C34878D82A}">
                    <a16:rowId xmlns:a16="http://schemas.microsoft.com/office/drawing/2014/main" val="2601348120"/>
                  </a:ext>
                </a:extLst>
              </a:tr>
              <a:tr h="484626">
                <a:tc>
                  <a:txBody>
                    <a:bodyPr/>
                    <a:lstStyle/>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N" sz="1200" kern="1200" dirty="0">
                          <a:effectLst/>
                          <a:latin typeface="Ubuntu" panose="020B0504030602030204" pitchFamily="34" charset="0"/>
                        </a:rPr>
                        <a:t>Large/Other</a:t>
                      </a:r>
                      <a:r>
                        <a:rPr lang="en-IN" sz="1200" kern="1200" baseline="0" dirty="0">
                          <a:effectLst/>
                          <a:latin typeface="Ubuntu" panose="020B0504030602030204" pitchFamily="34" charset="0"/>
                        </a:rPr>
                        <a:t> companies</a:t>
                      </a:r>
                      <a:endParaRPr lang="en-US" sz="1200" kern="1200" dirty="0">
                        <a:solidFill>
                          <a:schemeClr val="dk1"/>
                        </a:solidFill>
                        <a:latin typeface="Ubuntu" panose="020B0504030602030204" pitchFamily="34" charset="0"/>
                        <a:ea typeface="+mn-ea"/>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latin typeface="Ubuntu" panose="020B0504030602030204" pitchFamily="34" charset="0"/>
                        </a:rPr>
                        <a:t>30%</a:t>
                      </a:r>
                      <a:endParaRPr lang="en-US" sz="1200" kern="1200" dirty="0">
                        <a:solidFill>
                          <a:schemeClr val="dk1"/>
                        </a:solidFill>
                        <a:latin typeface="Ubuntu" panose="020B0504030602030204" pitchFamily="34" charset="0"/>
                        <a:ea typeface="+mn-ea"/>
                        <a:cs typeface="Arial" panose="020B0604020202020204" pitchFamily="34" charset="0"/>
                      </a:endParaRPr>
                    </a:p>
                  </a:txBody>
                  <a:tcPr anchor="ctr"/>
                </a:tc>
                <a:tc vMerge="1">
                  <a:txBody>
                    <a:bodyPr/>
                    <a:lstStyle/>
                    <a:p>
                      <a:pPr marL="171450" indent="-171450" algn="l">
                        <a:buFont typeface="Arial" panose="020B0604020202020204" pitchFamily="34" charset="0"/>
                        <a:buChar char="•"/>
                      </a:pPr>
                      <a:endParaRPr lang="en-US" sz="1400" dirty="0">
                        <a:latin typeface="+mj-lt"/>
                        <a:cs typeface="Arial" panose="020B0604020202020204" pitchFamily="34" charset="0"/>
                      </a:endParaRPr>
                    </a:p>
                  </a:txBody>
                  <a:tcPr/>
                </a:tc>
                <a:extLst>
                  <a:ext uri="{0D108BD9-81ED-4DB2-BD59-A6C34878D82A}">
                    <a16:rowId xmlns:a16="http://schemas.microsoft.com/office/drawing/2014/main" val="3335367488"/>
                  </a:ext>
                </a:extLst>
              </a:tr>
            </a:tbl>
          </a:graphicData>
        </a:graphic>
      </p:graphicFrame>
      <p:sp>
        <p:nvSpPr>
          <p:cNvPr id="3" name="Content Placeholder 2"/>
          <p:cNvSpPr>
            <a:spLocks noGrp="1"/>
          </p:cNvSpPr>
          <p:nvPr>
            <p:ph sz="quarter" idx="10"/>
          </p:nvPr>
        </p:nvSpPr>
        <p:spPr/>
        <p:txBody>
          <a:bodyPr>
            <a:normAutofit lnSpcReduction="10000"/>
          </a:bodyPr>
          <a:lstStyle/>
          <a:p>
            <a:r>
              <a:rPr lang="en-US" sz="2800" dirty="0">
                <a:solidFill>
                  <a:schemeClr val="tx1"/>
                </a:solidFill>
              </a:rPr>
              <a:t>Tax rates in India </a:t>
            </a:r>
            <a:r>
              <a:rPr lang="en-US" sz="2800" dirty="0">
                <a:solidFill>
                  <a:schemeClr val="tx1"/>
                </a:solidFill>
                <a:latin typeface="Playfair Display" panose="00000500000000000000" pitchFamily="50" charset="0"/>
              </a:rPr>
              <a:t>(Domestic companies)</a:t>
            </a:r>
          </a:p>
        </p:txBody>
      </p:sp>
    </p:spTree>
    <p:extLst>
      <p:ext uri="{BB962C8B-B14F-4D97-AF65-F5344CB8AC3E}">
        <p14:creationId xmlns:p14="http://schemas.microsoft.com/office/powerpoint/2010/main" val="20883014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9B20F18A-6F60-6243-8F31-D7B7FD9F149D}"/>
              </a:ext>
            </a:extLst>
          </p:cNvPr>
          <p:cNvSpPr txBox="1">
            <a:spLocks/>
          </p:cNvSpPr>
          <p:nvPr/>
        </p:nvSpPr>
        <p:spPr>
          <a:xfrm>
            <a:off x="457200" y="978191"/>
            <a:ext cx="8229600" cy="63408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787D94"/>
                </a:solidFill>
                <a:latin typeface="Playfair Display" charset="0"/>
                <a:ea typeface="Playfair Display" charset="0"/>
                <a:cs typeface="Playfair Display" charset="0"/>
              </a:defRPr>
            </a:lvl1pPr>
          </a:lstStyle>
          <a:p>
            <a:endParaRPr lang="en-US" sz="3200" dirty="0">
              <a:solidFill>
                <a:srgbClr val="002060"/>
              </a:solidFill>
              <a:latin typeface="+mj-lt"/>
            </a:endParaRPr>
          </a:p>
        </p:txBody>
      </p:sp>
      <p:sp>
        <p:nvSpPr>
          <p:cNvPr id="2" name="Content Placeholder 1"/>
          <p:cNvSpPr>
            <a:spLocks noGrp="1"/>
          </p:cNvSpPr>
          <p:nvPr>
            <p:ph sz="quarter" idx="10"/>
          </p:nvPr>
        </p:nvSpPr>
        <p:spPr/>
        <p:txBody>
          <a:bodyPr>
            <a:normAutofit lnSpcReduction="10000"/>
          </a:bodyPr>
          <a:lstStyle/>
          <a:p>
            <a:r>
              <a:rPr lang="en-US" sz="2800" dirty="0">
                <a:solidFill>
                  <a:schemeClr val="tx1"/>
                </a:solidFill>
              </a:rPr>
              <a:t>Taxation of Limited </a:t>
            </a:r>
            <a:r>
              <a:rPr lang="en-US" sz="2800" b="1" dirty="0">
                <a:solidFill>
                  <a:schemeClr val="tx1"/>
                </a:solidFill>
                <a:latin typeface="Playfair Display" panose="00000500000000000000" pitchFamily="50" charset="0"/>
              </a:rPr>
              <a:t>Liability Partnership</a:t>
            </a:r>
          </a:p>
        </p:txBody>
      </p:sp>
      <p:sp>
        <p:nvSpPr>
          <p:cNvPr id="7" name="Rounded Rectangle"/>
          <p:cNvSpPr/>
          <p:nvPr/>
        </p:nvSpPr>
        <p:spPr>
          <a:xfrm>
            <a:off x="954137" y="1612273"/>
            <a:ext cx="3617863" cy="1923164"/>
          </a:xfrm>
          <a:prstGeom prst="roundRect">
            <a:avLst>
              <a:gd name="adj" fmla="val 3787"/>
            </a:avLst>
          </a:prstGeom>
          <a:solidFill>
            <a:srgbClr val="A5955B"/>
          </a:solidFill>
          <a:ln w="12700">
            <a:miter lim="400000"/>
          </a:ln>
        </p:spPr>
        <p:txBody>
          <a:bodyPr lIns="48767" tIns="48767" rIns="48767" bIns="48767" anchor="ctr"/>
          <a:lstStyle/>
          <a:p>
            <a:endParaRPr/>
          </a:p>
        </p:txBody>
      </p:sp>
      <p:sp>
        <p:nvSpPr>
          <p:cNvPr id="8" name="Rounded Rectangle"/>
          <p:cNvSpPr/>
          <p:nvPr/>
        </p:nvSpPr>
        <p:spPr>
          <a:xfrm>
            <a:off x="4724400" y="2060847"/>
            <a:ext cx="3617863" cy="1474589"/>
          </a:xfrm>
          <a:prstGeom prst="roundRect">
            <a:avLst>
              <a:gd name="adj" fmla="val 3787"/>
            </a:avLst>
          </a:prstGeom>
          <a:solidFill>
            <a:srgbClr val="A5955B"/>
          </a:solidFill>
          <a:ln w="12700">
            <a:miter lim="400000"/>
          </a:ln>
        </p:spPr>
        <p:txBody>
          <a:bodyPr lIns="48767" tIns="48767" rIns="48767" bIns="48767" anchor="ctr"/>
          <a:lstStyle/>
          <a:p>
            <a:endParaRPr/>
          </a:p>
        </p:txBody>
      </p:sp>
      <p:sp>
        <p:nvSpPr>
          <p:cNvPr id="9" name="Rounded Rectangle"/>
          <p:cNvSpPr/>
          <p:nvPr/>
        </p:nvSpPr>
        <p:spPr>
          <a:xfrm>
            <a:off x="954137" y="3687837"/>
            <a:ext cx="3617863" cy="1325339"/>
          </a:xfrm>
          <a:prstGeom prst="roundRect">
            <a:avLst>
              <a:gd name="adj" fmla="val 3787"/>
            </a:avLst>
          </a:prstGeom>
          <a:solidFill>
            <a:srgbClr val="A5955B"/>
          </a:solidFill>
          <a:ln w="12700">
            <a:miter lim="400000"/>
          </a:ln>
        </p:spPr>
        <p:txBody>
          <a:bodyPr lIns="48767" tIns="48767" rIns="48767" bIns="48767" anchor="ctr"/>
          <a:lstStyle/>
          <a:p>
            <a:endParaRPr/>
          </a:p>
        </p:txBody>
      </p:sp>
      <p:sp>
        <p:nvSpPr>
          <p:cNvPr id="10" name="Rounded Rectangle"/>
          <p:cNvSpPr/>
          <p:nvPr/>
        </p:nvSpPr>
        <p:spPr>
          <a:xfrm>
            <a:off x="4724400" y="3687837"/>
            <a:ext cx="3617863" cy="1923164"/>
          </a:xfrm>
          <a:prstGeom prst="roundRect">
            <a:avLst>
              <a:gd name="adj" fmla="val 3787"/>
            </a:avLst>
          </a:prstGeom>
          <a:solidFill>
            <a:srgbClr val="A5955B"/>
          </a:solidFill>
          <a:ln w="12700">
            <a:miter lim="400000"/>
          </a:ln>
        </p:spPr>
        <p:txBody>
          <a:bodyPr lIns="48767" tIns="48767" rIns="48767" bIns="48767" anchor="ctr"/>
          <a:lstStyle/>
          <a:p>
            <a:endParaRPr/>
          </a:p>
        </p:txBody>
      </p:sp>
      <p:sp>
        <p:nvSpPr>
          <p:cNvPr id="4" name="TextBox 3"/>
          <p:cNvSpPr txBox="1"/>
          <p:nvPr/>
        </p:nvSpPr>
        <p:spPr>
          <a:xfrm>
            <a:off x="1242169" y="2060848"/>
            <a:ext cx="3024336" cy="9602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defTabSz="1300480" hangingPunct="0"/>
            <a:r>
              <a:rPr lang="en-IN" sz="1400" dirty="0">
                <a:solidFill>
                  <a:schemeClr val="bg1"/>
                </a:solidFill>
                <a:latin typeface="Ubuntu" panose="020B0504030602030204" pitchFamily="34" charset="0"/>
              </a:rPr>
              <a:t>Subject to limits on the allowability of interest and remuneration to partners, firms are taxed at lower rate (than corporates) at a flat rate.</a:t>
            </a:r>
            <a:endParaRPr kumimoji="0" lang="en-IN" sz="1400" b="0" i="0" u="none" strike="noStrike" cap="none" spc="0" normalizeH="0" baseline="0" dirty="0">
              <a:ln>
                <a:noFill/>
              </a:ln>
              <a:solidFill>
                <a:schemeClr val="bg1"/>
              </a:solidFill>
              <a:effectLst/>
              <a:uFillTx/>
              <a:latin typeface="+mj-lt"/>
              <a:ea typeface="+mj-ea"/>
              <a:cs typeface="+mj-cs"/>
              <a:sym typeface="Calibri"/>
            </a:endParaRPr>
          </a:p>
        </p:txBody>
      </p:sp>
      <p:sp>
        <p:nvSpPr>
          <p:cNvPr id="5" name="TextBox 4"/>
          <p:cNvSpPr txBox="1"/>
          <p:nvPr/>
        </p:nvSpPr>
        <p:spPr>
          <a:xfrm>
            <a:off x="5068937" y="2425732"/>
            <a:ext cx="2743423" cy="5293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defTabSz="1300480" hangingPunct="0"/>
            <a:r>
              <a:rPr lang="en-IN" sz="1400" dirty="0">
                <a:solidFill>
                  <a:schemeClr val="bg1"/>
                </a:solidFill>
                <a:latin typeface="Ubuntu" panose="020B0504030602030204" pitchFamily="34" charset="0"/>
              </a:rPr>
              <a:t>Tax rate: 30% (Basic rate) plus surcharge and cess.</a:t>
            </a:r>
            <a:endParaRPr lang="en-IN" sz="1400" dirty="0">
              <a:solidFill>
                <a:schemeClr val="bg1"/>
              </a:solidFill>
              <a:latin typeface="Ubuntu" panose="020B0504030602030204" pitchFamily="34" charset="0"/>
              <a:sym typeface="Calibri"/>
            </a:endParaRPr>
          </a:p>
        </p:txBody>
      </p:sp>
      <p:sp>
        <p:nvSpPr>
          <p:cNvPr id="11" name="TextBox 10"/>
          <p:cNvSpPr txBox="1"/>
          <p:nvPr/>
        </p:nvSpPr>
        <p:spPr>
          <a:xfrm>
            <a:off x="1235050" y="4033098"/>
            <a:ext cx="2952328" cy="7448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defTabSz="1300480" hangingPunct="0"/>
            <a:r>
              <a:rPr lang="en-IN" sz="1400" dirty="0">
                <a:solidFill>
                  <a:schemeClr val="bg1"/>
                </a:solidFill>
                <a:latin typeface="Ubuntu" panose="020B0504030602030204" pitchFamily="34" charset="0"/>
              </a:rPr>
              <a:t>Alternate Minimum Tax (AMT) under section 115JC is applicable in certain circumstances.</a:t>
            </a:r>
            <a:endParaRPr lang="en-IN" sz="1400" dirty="0">
              <a:solidFill>
                <a:schemeClr val="bg1"/>
              </a:solidFill>
              <a:latin typeface="Ubuntu" panose="020B0504030602030204" pitchFamily="34" charset="0"/>
              <a:sym typeface="Calibri"/>
            </a:endParaRPr>
          </a:p>
        </p:txBody>
      </p:sp>
      <p:sp>
        <p:nvSpPr>
          <p:cNvPr id="12" name="TextBox 11"/>
          <p:cNvSpPr txBox="1"/>
          <p:nvPr/>
        </p:nvSpPr>
        <p:spPr>
          <a:xfrm>
            <a:off x="5068937" y="3933056"/>
            <a:ext cx="2736304" cy="11757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defTabSz="1300480" hangingPunct="0"/>
            <a:r>
              <a:rPr lang="en-IN" sz="1400" dirty="0">
                <a:solidFill>
                  <a:schemeClr val="bg1"/>
                </a:solidFill>
                <a:latin typeface="Ubuntu" panose="020B0504030602030204" pitchFamily="34" charset="0"/>
              </a:rPr>
              <a:t>Partner’s share of profit is not taxable in India. Interest and remuneration- taxable for partner- if allowed, in other case it is not taxable.</a:t>
            </a:r>
            <a:endParaRPr kumimoji="0" lang="en-IN" sz="2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3271481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p:cNvSpPr/>
          <p:nvPr/>
        </p:nvSpPr>
        <p:spPr>
          <a:xfrm>
            <a:off x="966428" y="1436978"/>
            <a:ext cx="3029508" cy="4390451"/>
          </a:xfrm>
          <a:prstGeom prst="roundRect">
            <a:avLst>
              <a:gd name="adj" fmla="val 3787"/>
            </a:avLst>
          </a:prstGeom>
          <a:solidFill>
            <a:srgbClr val="A5955B"/>
          </a:solidFill>
          <a:ln w="12700">
            <a:miter lim="400000"/>
          </a:ln>
        </p:spPr>
        <p:txBody>
          <a:bodyPr lIns="48767" tIns="48767" rIns="48767" bIns="48767" anchor="ctr"/>
          <a:lstStyle/>
          <a:p>
            <a:endParaRPr/>
          </a:p>
        </p:txBody>
      </p:sp>
      <p:sp>
        <p:nvSpPr>
          <p:cNvPr id="16" name="TextBox 15">
            <a:extLst>
              <a:ext uri="{FF2B5EF4-FFF2-40B4-BE49-F238E27FC236}">
                <a16:creationId xmlns:a16="http://schemas.microsoft.com/office/drawing/2014/main" id="{0731AD21-A54E-134C-863E-D128AD6F7936}"/>
              </a:ext>
            </a:extLst>
          </p:cNvPr>
          <p:cNvSpPr txBox="1"/>
          <p:nvPr/>
        </p:nvSpPr>
        <p:spPr>
          <a:xfrm>
            <a:off x="1114537" y="2027917"/>
            <a:ext cx="2790850" cy="320857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N" sz="1350" dirty="0">
                <a:solidFill>
                  <a:schemeClr val="bg1"/>
                </a:solidFill>
                <a:latin typeface="Ubuntu" panose="020B0504030602030204" pitchFamily="34" charset="0"/>
                <a:cs typeface="Arial" panose="020B0604020202020204" pitchFamily="34" charset="0"/>
              </a:rPr>
              <a:t>Joint Venture (“JV’) is a contractual arrangement whereby two or more parties undertake an economic activity which is subject to Joint Control</a:t>
            </a:r>
            <a:r>
              <a:rPr lang="en-US" sz="1350" dirty="0">
                <a:solidFill>
                  <a:schemeClr val="bg1"/>
                </a:solidFill>
                <a:latin typeface="Ubuntu" panose="020B0504030602030204" pitchFamily="34" charset="0"/>
                <a:cs typeface="Arial" panose="020B0604020202020204" pitchFamily="34" charset="0"/>
              </a:rPr>
              <a:t>. </a:t>
            </a:r>
            <a:r>
              <a:rPr lang="en-IN" sz="1350" dirty="0">
                <a:solidFill>
                  <a:schemeClr val="bg1"/>
                </a:solidFill>
                <a:latin typeface="Ubuntu" panose="020B0504030602030204" pitchFamily="34" charset="0"/>
                <a:cs typeface="Arial" panose="020B0604020202020204" pitchFamily="34" charset="0"/>
              </a:rPr>
              <a:t>Types of JVs: </a:t>
            </a:r>
          </a:p>
          <a:p>
            <a:endParaRPr lang="en-US" sz="1350" dirty="0">
              <a:solidFill>
                <a:schemeClr val="bg1"/>
              </a:solidFill>
              <a:latin typeface="Ubuntu" panose="020B0504030602030204" pitchFamily="34" charset="0"/>
              <a:cs typeface="Arial" panose="020B0604020202020204" pitchFamily="34" charset="0"/>
            </a:endParaRPr>
          </a:p>
          <a:p>
            <a:pPr marL="171450" lvl="0" indent="-171450">
              <a:buFont typeface="Arial" panose="020B0604020202020204" pitchFamily="34" charset="0"/>
              <a:buChar char="•"/>
            </a:pPr>
            <a:r>
              <a:rPr lang="en-IN" sz="1350" dirty="0">
                <a:solidFill>
                  <a:schemeClr val="bg1"/>
                </a:solidFill>
                <a:latin typeface="Ubuntu" panose="020B0504030602030204" pitchFamily="34" charset="0"/>
                <a:cs typeface="Arial" panose="020B0604020202020204" pitchFamily="34" charset="0"/>
              </a:rPr>
              <a:t>Jointly controlled operations </a:t>
            </a:r>
            <a:endParaRPr lang="en-US" sz="1350" dirty="0">
              <a:solidFill>
                <a:schemeClr val="bg1"/>
              </a:solidFill>
              <a:latin typeface="Ubuntu" panose="020B0504030602030204" pitchFamily="34" charset="0"/>
              <a:cs typeface="Arial" panose="020B0604020202020204" pitchFamily="34" charset="0"/>
            </a:endParaRPr>
          </a:p>
          <a:p>
            <a:pPr marL="171450" lvl="0" indent="-171450">
              <a:buFont typeface="Arial" panose="020B0604020202020204" pitchFamily="34" charset="0"/>
              <a:buChar char="•"/>
            </a:pPr>
            <a:r>
              <a:rPr lang="en-IN" sz="1350" dirty="0">
                <a:solidFill>
                  <a:schemeClr val="bg1"/>
                </a:solidFill>
                <a:latin typeface="Ubuntu" panose="020B0504030602030204" pitchFamily="34" charset="0"/>
                <a:cs typeface="Arial" panose="020B0604020202020204" pitchFamily="34" charset="0"/>
              </a:rPr>
              <a:t>Jointly Owned Assets </a:t>
            </a:r>
            <a:endParaRPr lang="en-US" sz="1350" dirty="0">
              <a:solidFill>
                <a:schemeClr val="bg1"/>
              </a:solidFill>
              <a:latin typeface="Ubuntu" panose="020B0504030602030204" pitchFamily="34" charset="0"/>
              <a:cs typeface="Arial" panose="020B0604020202020204" pitchFamily="34" charset="0"/>
            </a:endParaRPr>
          </a:p>
          <a:p>
            <a:pPr marL="171450" lvl="0" indent="-171450">
              <a:buFont typeface="Arial" panose="020B0604020202020204" pitchFamily="34" charset="0"/>
              <a:buChar char="•"/>
            </a:pPr>
            <a:r>
              <a:rPr lang="en-IN" sz="1350" dirty="0">
                <a:solidFill>
                  <a:schemeClr val="bg1"/>
                </a:solidFill>
                <a:latin typeface="Ubuntu" panose="020B0504030602030204" pitchFamily="34" charset="0"/>
                <a:cs typeface="Arial" panose="020B0604020202020204" pitchFamily="34" charset="0"/>
              </a:rPr>
              <a:t>Jointly Owned entities</a:t>
            </a:r>
          </a:p>
          <a:p>
            <a:pPr marL="171450" lvl="0" indent="-171450">
              <a:buFont typeface="Arial" panose="020B0604020202020204" pitchFamily="34" charset="0"/>
              <a:buChar char="•"/>
            </a:pPr>
            <a:endParaRPr lang="en-US" sz="1350" dirty="0">
              <a:solidFill>
                <a:schemeClr val="bg1"/>
              </a:solidFill>
              <a:latin typeface="Ubuntu" panose="020B0504030602030204" pitchFamily="34" charset="0"/>
              <a:cs typeface="Arial" panose="020B0604020202020204" pitchFamily="34" charset="0"/>
            </a:endParaRPr>
          </a:p>
          <a:p>
            <a:r>
              <a:rPr lang="en-IN" sz="1350" dirty="0">
                <a:solidFill>
                  <a:schemeClr val="bg1"/>
                </a:solidFill>
                <a:latin typeface="Ubuntu" panose="020B0504030602030204" pitchFamily="34" charset="0"/>
                <a:cs typeface="Arial" panose="020B0604020202020204" pitchFamily="34" charset="0"/>
              </a:rPr>
              <a:t>JV’s are  operated through special Purpose Vehicles (SPVs)- they can take any of the form as stated above</a:t>
            </a:r>
            <a:endParaRPr lang="en-US" sz="1350" dirty="0">
              <a:solidFill>
                <a:schemeClr val="bg1"/>
              </a:solidFill>
              <a:latin typeface="Ubuntu" panose="020B0504030602030204" pitchFamily="34" charset="0"/>
            </a:endParaRPr>
          </a:p>
        </p:txBody>
      </p:sp>
      <p:sp>
        <p:nvSpPr>
          <p:cNvPr id="4" name="Rectangle 3"/>
          <p:cNvSpPr/>
          <p:nvPr/>
        </p:nvSpPr>
        <p:spPr>
          <a:xfrm>
            <a:off x="4139952" y="1593709"/>
            <a:ext cx="4546848" cy="413954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spcAft>
                <a:spcPts val="800"/>
              </a:spcAft>
            </a:pPr>
            <a:r>
              <a:rPr lang="en-IN" sz="2000" b="1" dirty="0">
                <a:solidFill>
                  <a:schemeClr val="tx1"/>
                </a:solidFill>
                <a:latin typeface="Ubuntu" panose="020B0504030602030204" pitchFamily="34" charset="0"/>
                <a:ea typeface="Calibri" panose="020F0502020204030204" pitchFamily="34" charset="0"/>
                <a:cs typeface="Latha"/>
              </a:rPr>
              <a:t>JV partner’s share of  profits </a:t>
            </a:r>
          </a:p>
          <a:p>
            <a:pPr>
              <a:lnSpc>
                <a:spcPct val="107000"/>
              </a:lnSpc>
              <a:spcAft>
                <a:spcPts val="800"/>
              </a:spcAft>
            </a:pPr>
            <a:r>
              <a:rPr lang="en-IN" sz="1350" b="1" i="1" dirty="0">
                <a:solidFill>
                  <a:schemeClr val="tx1"/>
                </a:solidFill>
                <a:latin typeface="Ubuntu" panose="020B0504030602030204" pitchFamily="34" charset="0"/>
                <a:ea typeface="Calibri" panose="020F0502020204030204" pitchFamily="34" charset="0"/>
                <a:cs typeface="Latha"/>
              </a:rPr>
              <a:t>How it is assessed?</a:t>
            </a:r>
            <a:endParaRPr lang="en-US" sz="1350" b="1" i="1" dirty="0">
              <a:solidFill>
                <a:schemeClr val="tx1"/>
              </a:solidFill>
              <a:latin typeface="Ubuntu" panose="020B0504030602030204" pitchFamily="34" charset="0"/>
              <a:ea typeface="Calibri" panose="020F0502020204030204" pitchFamily="34" charset="0"/>
              <a:cs typeface="Latha"/>
            </a:endParaRPr>
          </a:p>
          <a:p>
            <a:pPr marL="285750" marR="0" lvl="0" indent="-285750">
              <a:lnSpc>
                <a:spcPct val="107000"/>
              </a:lnSpc>
              <a:spcBef>
                <a:spcPts val="0"/>
              </a:spcBef>
              <a:spcAft>
                <a:spcPts val="0"/>
              </a:spcAft>
              <a:buFont typeface="Arial" panose="020B0604020202020204" pitchFamily="34" charset="0"/>
              <a:buChar char="•"/>
            </a:pPr>
            <a:r>
              <a:rPr lang="en-IN" sz="1350" dirty="0">
                <a:solidFill>
                  <a:schemeClr val="tx1"/>
                </a:solidFill>
                <a:latin typeface="Ubuntu" panose="020B0504030602030204" pitchFamily="34" charset="0"/>
                <a:ea typeface="Calibri" panose="020F0502020204030204" pitchFamily="34" charset="0"/>
                <a:cs typeface="Latha"/>
              </a:rPr>
              <a:t> Individual share- Assessed separately or </a:t>
            </a:r>
            <a:endParaRPr lang="en-US" sz="1350" dirty="0">
              <a:solidFill>
                <a:schemeClr val="tx1"/>
              </a:solidFill>
              <a:latin typeface="Ubuntu" panose="020B0504030602030204" pitchFamily="34" charset="0"/>
              <a:ea typeface="Calibri" panose="020F0502020204030204" pitchFamily="34" charset="0"/>
              <a:cs typeface="Latha"/>
            </a:endParaRPr>
          </a:p>
          <a:p>
            <a:pPr marL="285750" marR="0" lvl="0" indent="-285750">
              <a:lnSpc>
                <a:spcPct val="107000"/>
              </a:lnSpc>
              <a:spcBef>
                <a:spcPts val="0"/>
              </a:spcBef>
              <a:spcAft>
                <a:spcPts val="800"/>
              </a:spcAft>
              <a:buFont typeface="Arial" panose="020B0604020202020204" pitchFamily="34" charset="0"/>
              <a:buChar char="•"/>
            </a:pPr>
            <a:r>
              <a:rPr lang="en-IN" sz="1350" dirty="0">
                <a:solidFill>
                  <a:schemeClr val="tx1"/>
                </a:solidFill>
                <a:latin typeface="Ubuntu" panose="020B0504030602030204" pitchFamily="34" charset="0"/>
                <a:ea typeface="Calibri" panose="020F0502020204030204" pitchFamily="34" charset="0"/>
                <a:cs typeface="Latha"/>
              </a:rPr>
              <a:t> By aggregating all shares of JV  partners and treating them as Association Of Persons (AOP) – </a:t>
            </a:r>
            <a:br>
              <a:rPr lang="en-IN" sz="1350" dirty="0">
                <a:solidFill>
                  <a:schemeClr val="tx1"/>
                </a:solidFill>
                <a:latin typeface="Ubuntu" panose="020B0504030602030204" pitchFamily="34" charset="0"/>
                <a:ea typeface="Calibri" panose="020F0502020204030204" pitchFamily="34" charset="0"/>
                <a:cs typeface="Latha"/>
              </a:rPr>
            </a:br>
            <a:r>
              <a:rPr lang="en-IN" sz="1350" dirty="0">
                <a:solidFill>
                  <a:schemeClr val="tx1"/>
                </a:solidFill>
                <a:latin typeface="Ubuntu" panose="020B0504030602030204" pitchFamily="34" charset="0"/>
                <a:ea typeface="Calibri" panose="020F0502020204030204" pitchFamily="34" charset="0"/>
                <a:cs typeface="Latha"/>
              </a:rPr>
              <a:t>As a single entity </a:t>
            </a:r>
            <a:endParaRPr lang="en-US" sz="1350" dirty="0">
              <a:solidFill>
                <a:schemeClr val="tx1"/>
              </a:solidFill>
              <a:latin typeface="Ubuntu" panose="020B0504030602030204" pitchFamily="34" charset="0"/>
              <a:ea typeface="Calibri" panose="020F0502020204030204" pitchFamily="34" charset="0"/>
              <a:cs typeface="Latha"/>
            </a:endParaRPr>
          </a:p>
          <a:p>
            <a:pPr marR="0" lvl="0">
              <a:lnSpc>
                <a:spcPct val="107000"/>
              </a:lnSpc>
              <a:spcBef>
                <a:spcPts val="0"/>
              </a:spcBef>
              <a:spcAft>
                <a:spcPts val="800"/>
              </a:spcAft>
            </a:pPr>
            <a:r>
              <a:rPr lang="en-IN" sz="1350" b="1" i="1" dirty="0">
                <a:solidFill>
                  <a:schemeClr val="tx1"/>
                </a:solidFill>
                <a:latin typeface="Ubuntu" panose="020B0504030602030204" pitchFamily="34" charset="0"/>
                <a:ea typeface="Calibri" panose="020F0502020204030204" pitchFamily="34" charset="0"/>
                <a:cs typeface="Latha"/>
              </a:rPr>
              <a:t>In a Japanese case, AAR Ruled that there was no AOP considering the following : </a:t>
            </a:r>
            <a:endParaRPr lang="en-US" sz="1350" b="1" i="1" dirty="0">
              <a:solidFill>
                <a:schemeClr val="tx1"/>
              </a:solidFill>
              <a:latin typeface="Ubuntu" panose="020B0504030602030204" pitchFamily="34" charset="0"/>
              <a:ea typeface="Calibri" panose="020F0502020204030204" pitchFamily="34" charset="0"/>
              <a:cs typeface="Latha"/>
            </a:endParaRPr>
          </a:p>
          <a:p>
            <a:pPr marL="285750" marR="0" lvl="0" indent="-285750">
              <a:lnSpc>
                <a:spcPct val="107000"/>
              </a:lnSpc>
              <a:spcBef>
                <a:spcPts val="0"/>
              </a:spcBef>
              <a:spcAft>
                <a:spcPts val="0"/>
              </a:spcAft>
              <a:buFont typeface="Arial" panose="020B0604020202020204" pitchFamily="34" charset="0"/>
              <a:buChar char="•"/>
            </a:pPr>
            <a:r>
              <a:rPr lang="en-IN" sz="1350" dirty="0">
                <a:solidFill>
                  <a:schemeClr val="tx1"/>
                </a:solidFill>
                <a:latin typeface="Ubuntu" panose="020B0504030602030204" pitchFamily="34" charset="0"/>
                <a:ea typeface="Calibri" panose="020F0502020204030204" pitchFamily="34" charset="0"/>
                <a:cs typeface="Latha"/>
              </a:rPr>
              <a:t>Clauses in the Agreement </a:t>
            </a:r>
            <a:endParaRPr lang="en-US" sz="1350" dirty="0">
              <a:solidFill>
                <a:schemeClr val="tx1"/>
              </a:solidFill>
              <a:latin typeface="Ubuntu" panose="020B0504030602030204" pitchFamily="34" charset="0"/>
              <a:ea typeface="Calibri" panose="020F0502020204030204" pitchFamily="34" charset="0"/>
              <a:cs typeface="Latha"/>
            </a:endParaRPr>
          </a:p>
          <a:p>
            <a:pPr marL="285750" marR="0" lvl="0" indent="-285750">
              <a:lnSpc>
                <a:spcPct val="107000"/>
              </a:lnSpc>
              <a:spcBef>
                <a:spcPts val="0"/>
              </a:spcBef>
              <a:spcAft>
                <a:spcPts val="800"/>
              </a:spcAft>
              <a:buFont typeface="Arial" panose="020B0604020202020204" pitchFamily="34" charset="0"/>
              <a:buChar char="•"/>
            </a:pPr>
            <a:r>
              <a:rPr lang="en-IN" sz="1350" dirty="0">
                <a:solidFill>
                  <a:schemeClr val="tx1"/>
                </a:solidFill>
                <a:latin typeface="Ubuntu" panose="020B0504030602030204" pitchFamily="34" charset="0"/>
                <a:ea typeface="Calibri" panose="020F0502020204030204" pitchFamily="34" charset="0"/>
                <a:cs typeface="Latha"/>
              </a:rPr>
              <a:t>Different tasks performed in each country carried out independently </a:t>
            </a:r>
            <a:endParaRPr lang="en-US" sz="1350" dirty="0">
              <a:solidFill>
                <a:schemeClr val="tx1"/>
              </a:solidFill>
              <a:latin typeface="Ubuntu" panose="020B0504030602030204" pitchFamily="34" charset="0"/>
              <a:ea typeface="Calibri" panose="020F0502020204030204" pitchFamily="34" charset="0"/>
              <a:cs typeface="Latha"/>
            </a:endParaRPr>
          </a:p>
          <a:p>
            <a:pPr>
              <a:lnSpc>
                <a:spcPct val="107000"/>
              </a:lnSpc>
              <a:spcAft>
                <a:spcPts val="800"/>
              </a:spcAft>
            </a:pPr>
            <a:r>
              <a:rPr lang="en-IN" sz="1350" dirty="0">
                <a:solidFill>
                  <a:schemeClr val="tx1"/>
                </a:solidFill>
                <a:latin typeface="Ubuntu" panose="020B0504030602030204" pitchFamily="34" charset="0"/>
                <a:ea typeface="Calibri" panose="020F0502020204030204" pitchFamily="34" charset="0"/>
                <a:cs typeface="Latha"/>
              </a:rPr>
              <a:t>The tax incidence is closely linked to obligations and rights of parties as contained in JV Agreement. </a:t>
            </a:r>
            <a:endParaRPr lang="en-US" sz="1350" dirty="0">
              <a:solidFill>
                <a:schemeClr val="tx1"/>
              </a:solidFill>
              <a:latin typeface="Ubuntu" panose="020B0504030602030204" pitchFamily="34" charset="0"/>
              <a:ea typeface="Calibri" panose="020F0502020204030204" pitchFamily="34" charset="0"/>
              <a:cs typeface="Latha"/>
            </a:endParaRPr>
          </a:p>
          <a:p>
            <a:r>
              <a:rPr lang="en-IN" sz="1350" dirty="0">
                <a:solidFill>
                  <a:schemeClr val="tx1"/>
                </a:solidFill>
                <a:latin typeface="Ubuntu" panose="020B0504030602030204" pitchFamily="34" charset="0"/>
                <a:ea typeface="Calibri" panose="020F0502020204030204" pitchFamily="34" charset="0"/>
                <a:cs typeface="Latha"/>
              </a:rPr>
              <a:t>AOP Tax rate is same as applicable to the highest tax rate of the individuals and the surcharge and cess at the maximum rate of 42.74%</a:t>
            </a:r>
            <a:endParaRPr lang="en-US" sz="1350" dirty="0">
              <a:solidFill>
                <a:schemeClr val="tx1"/>
              </a:solidFill>
              <a:latin typeface="Ubuntu" panose="020B0504030602030204" pitchFamily="34" charset="0"/>
            </a:endParaRPr>
          </a:p>
        </p:txBody>
      </p:sp>
      <p:sp>
        <p:nvSpPr>
          <p:cNvPr id="7" name="Title 2">
            <a:extLst>
              <a:ext uri="{FF2B5EF4-FFF2-40B4-BE49-F238E27FC236}">
                <a16:creationId xmlns:a16="http://schemas.microsoft.com/office/drawing/2014/main" id="{9B20F18A-6F60-6243-8F31-D7B7FD9F149D}"/>
              </a:ext>
            </a:extLst>
          </p:cNvPr>
          <p:cNvSpPr txBox="1">
            <a:spLocks/>
          </p:cNvSpPr>
          <p:nvPr/>
        </p:nvSpPr>
        <p:spPr>
          <a:xfrm>
            <a:off x="457200" y="978191"/>
            <a:ext cx="8229600" cy="63408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787D94"/>
                </a:solidFill>
                <a:latin typeface="Playfair Display" charset="0"/>
                <a:ea typeface="Playfair Display" charset="0"/>
                <a:cs typeface="Playfair Display" charset="0"/>
              </a:defRPr>
            </a:lvl1pPr>
          </a:lstStyle>
          <a:p>
            <a:endParaRPr lang="en-US" sz="3200" dirty="0">
              <a:solidFill>
                <a:srgbClr val="002060"/>
              </a:solidFill>
              <a:latin typeface="+mj-lt"/>
            </a:endParaRPr>
          </a:p>
        </p:txBody>
      </p:sp>
      <p:sp>
        <p:nvSpPr>
          <p:cNvPr id="2" name="Content Placeholder 1"/>
          <p:cNvSpPr>
            <a:spLocks noGrp="1"/>
          </p:cNvSpPr>
          <p:nvPr>
            <p:ph sz="quarter" idx="10"/>
          </p:nvPr>
        </p:nvSpPr>
        <p:spPr/>
        <p:txBody>
          <a:bodyPr>
            <a:normAutofit lnSpcReduction="10000"/>
          </a:bodyPr>
          <a:lstStyle/>
          <a:p>
            <a:r>
              <a:rPr lang="en-US" sz="2800" dirty="0">
                <a:solidFill>
                  <a:schemeClr val="tx1"/>
                </a:solidFill>
              </a:rPr>
              <a:t>Taxation of Unincorporated  Joint Venture</a:t>
            </a:r>
          </a:p>
        </p:txBody>
      </p:sp>
    </p:spTree>
    <p:extLst>
      <p:ext uri="{BB962C8B-B14F-4D97-AF65-F5344CB8AC3E}">
        <p14:creationId xmlns:p14="http://schemas.microsoft.com/office/powerpoint/2010/main" val="40307916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lnSpcReduction="10000"/>
          </a:bodyPr>
          <a:lstStyle/>
          <a:p>
            <a:r>
              <a:rPr lang="en-US" sz="2800" dirty="0">
                <a:solidFill>
                  <a:schemeClr val="tx1"/>
                </a:solidFill>
              </a:rPr>
              <a:t>Indian Taxation Laws</a:t>
            </a:r>
            <a:endParaRPr lang="en-US" sz="3600" dirty="0">
              <a:solidFill>
                <a:schemeClr val="tx1"/>
              </a:solidFill>
            </a:endParaRPr>
          </a:p>
        </p:txBody>
      </p:sp>
      <p:sp>
        <p:nvSpPr>
          <p:cNvPr id="4" name="TextBox 3"/>
          <p:cNvSpPr txBox="1"/>
          <p:nvPr/>
        </p:nvSpPr>
        <p:spPr>
          <a:xfrm>
            <a:off x="1043609" y="1430385"/>
            <a:ext cx="3240360" cy="34801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285750" marR="0" lvl="0" indent="-285750">
              <a:lnSpc>
                <a:spcPct val="107000"/>
              </a:lnSpc>
              <a:spcBef>
                <a:spcPts val="1200"/>
              </a:spcBef>
              <a:spcAft>
                <a:spcPts val="0"/>
              </a:spcAft>
              <a:buFont typeface="Arial" panose="020B0604020202020204" pitchFamily="34" charset="0"/>
              <a:buChar char="•"/>
            </a:pPr>
            <a:r>
              <a:rPr lang="en-IN" sz="1400" dirty="0">
                <a:latin typeface="Ubuntu" panose="020B0504030602030204" pitchFamily="34" charset="0"/>
                <a:ea typeface="Calibri" panose="020F0502020204030204" pitchFamily="34" charset="0"/>
                <a:cs typeface="Latha"/>
              </a:rPr>
              <a:t>Tax incidence is both Source and Resident based.</a:t>
            </a:r>
            <a:endParaRPr lang="en-US" sz="1400" dirty="0">
              <a:latin typeface="Ubuntu" panose="020B0504030602030204" pitchFamily="34" charset="0"/>
              <a:ea typeface="Calibri" panose="020F0502020204030204" pitchFamily="34" charset="0"/>
              <a:cs typeface="Latha"/>
            </a:endParaRPr>
          </a:p>
          <a:p>
            <a:pPr marL="285750" marR="0" lvl="0" indent="-285750">
              <a:lnSpc>
                <a:spcPct val="107000"/>
              </a:lnSpc>
              <a:spcBef>
                <a:spcPts val="1200"/>
              </a:spcBef>
              <a:spcAft>
                <a:spcPts val="0"/>
              </a:spcAft>
              <a:buFont typeface="Arial" panose="020B0604020202020204" pitchFamily="34" charset="0"/>
              <a:buChar char="•"/>
            </a:pPr>
            <a:r>
              <a:rPr lang="en-IN" sz="1400" dirty="0">
                <a:latin typeface="Ubuntu" panose="020B0504030602030204" pitchFamily="34" charset="0"/>
                <a:ea typeface="Calibri" panose="020F0502020204030204" pitchFamily="34" charset="0"/>
                <a:cs typeface="Latha"/>
              </a:rPr>
              <a:t>Taxation of income earned from April to March (Financial year) is taxed in following Assessment Year (12 months ending with 01</a:t>
            </a:r>
            <a:r>
              <a:rPr lang="en-IN" sz="1400" baseline="30000" dirty="0">
                <a:latin typeface="Ubuntu" panose="020B0504030602030204" pitchFamily="34" charset="0"/>
                <a:ea typeface="Calibri" panose="020F0502020204030204" pitchFamily="34" charset="0"/>
                <a:cs typeface="Latha"/>
              </a:rPr>
              <a:t>st</a:t>
            </a:r>
            <a:r>
              <a:rPr lang="en-IN" sz="1400" dirty="0">
                <a:latin typeface="Ubuntu" panose="020B0504030602030204" pitchFamily="34" charset="0"/>
                <a:ea typeface="Calibri" panose="020F0502020204030204" pitchFamily="34" charset="0"/>
                <a:cs typeface="Latha"/>
              </a:rPr>
              <a:t> April of every year). </a:t>
            </a:r>
            <a:endParaRPr lang="en-US" sz="1400" dirty="0">
              <a:latin typeface="Ubuntu" panose="020B0504030602030204" pitchFamily="34" charset="0"/>
              <a:ea typeface="Calibri" panose="020F0502020204030204" pitchFamily="34" charset="0"/>
              <a:cs typeface="Latha"/>
            </a:endParaRPr>
          </a:p>
          <a:p>
            <a:pPr marL="285750" marR="0" lvl="0" indent="-285750">
              <a:lnSpc>
                <a:spcPct val="107000"/>
              </a:lnSpc>
              <a:spcBef>
                <a:spcPts val="1200"/>
              </a:spcBef>
              <a:spcAft>
                <a:spcPts val="0"/>
              </a:spcAft>
              <a:buFont typeface="Arial" panose="020B0604020202020204" pitchFamily="34" charset="0"/>
              <a:buChar char="•"/>
            </a:pPr>
            <a:r>
              <a:rPr lang="en-IN" sz="1400" dirty="0">
                <a:latin typeface="Ubuntu" panose="020B0504030602030204" pitchFamily="34" charset="0"/>
                <a:ea typeface="Calibri" panose="020F0502020204030204" pitchFamily="34" charset="0"/>
                <a:cs typeface="Latha"/>
              </a:rPr>
              <a:t>Tax changes are usually amended by Budget on 01</a:t>
            </a:r>
            <a:r>
              <a:rPr lang="en-IN" sz="1400" baseline="30000" dirty="0">
                <a:latin typeface="Ubuntu" panose="020B0504030602030204" pitchFamily="34" charset="0"/>
                <a:ea typeface="Calibri" panose="020F0502020204030204" pitchFamily="34" charset="0"/>
                <a:cs typeface="Latha"/>
              </a:rPr>
              <a:t>st</a:t>
            </a:r>
            <a:r>
              <a:rPr lang="en-IN" sz="1400" dirty="0">
                <a:latin typeface="Ubuntu" panose="020B0504030602030204" pitchFamily="34" charset="0"/>
                <a:ea typeface="Calibri" panose="020F0502020204030204" pitchFamily="34" charset="0"/>
                <a:cs typeface="Latha"/>
              </a:rPr>
              <a:t> February every year.</a:t>
            </a:r>
            <a:endParaRPr lang="en-US" sz="1400" dirty="0">
              <a:latin typeface="Ubuntu" panose="020B0504030602030204" pitchFamily="34" charset="0"/>
              <a:ea typeface="Calibri" panose="020F0502020204030204" pitchFamily="34" charset="0"/>
              <a:cs typeface="Latha"/>
            </a:endParaRPr>
          </a:p>
          <a:p>
            <a:pPr marL="285750" indent="-285750">
              <a:lnSpc>
                <a:spcPct val="107000"/>
              </a:lnSpc>
              <a:spcBef>
                <a:spcPts val="1200"/>
              </a:spcBef>
              <a:buFont typeface="Arial" panose="020B0604020202020204" pitchFamily="34" charset="0"/>
              <a:buChar char="•"/>
            </a:pPr>
            <a:r>
              <a:rPr lang="en-IN" sz="1400" dirty="0">
                <a:latin typeface="Ubuntu" panose="020B0504030602030204" pitchFamily="34" charset="0"/>
                <a:ea typeface="Calibri" panose="020F0502020204030204" pitchFamily="34" charset="0"/>
                <a:cs typeface="Latha"/>
              </a:rPr>
              <a:t>Apex body (Central Board of Direct Taxes – “CBDT”) administering tax is receptive to suggestions and issues beneficial clarifications periodically.</a:t>
            </a:r>
            <a:endParaRPr lang="en-US" sz="1400" dirty="0">
              <a:latin typeface="Ubuntu" panose="020B0504030602030204" pitchFamily="34" charset="0"/>
              <a:ea typeface="Calibri" panose="020F0502020204030204" pitchFamily="34" charset="0"/>
              <a:cs typeface="Latha"/>
            </a:endParaRPr>
          </a:p>
        </p:txBody>
      </p:sp>
      <p:sp>
        <p:nvSpPr>
          <p:cNvPr id="5" name="TextBox 4"/>
          <p:cNvSpPr txBox="1"/>
          <p:nvPr/>
        </p:nvSpPr>
        <p:spPr>
          <a:xfrm>
            <a:off x="4860032" y="1430385"/>
            <a:ext cx="3240360" cy="38132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285750" indent="-285750">
              <a:lnSpc>
                <a:spcPct val="107000"/>
              </a:lnSpc>
              <a:spcBef>
                <a:spcPts val="1200"/>
              </a:spcBef>
              <a:spcAft>
                <a:spcPts val="0"/>
              </a:spcAft>
              <a:buFont typeface="Arial" panose="020B0604020202020204" pitchFamily="34" charset="0"/>
              <a:buChar char="•"/>
            </a:pPr>
            <a:r>
              <a:rPr lang="en-IN" sz="1400" dirty="0">
                <a:latin typeface="Ubuntu" panose="020B0504030602030204" pitchFamily="34" charset="0"/>
                <a:ea typeface="Calibri" panose="020F0502020204030204" pitchFamily="34" charset="0"/>
                <a:cs typeface="Latha"/>
              </a:rPr>
              <a:t>Well-defined procedures for redressal including advance rulings from tax authorities - Authority for Advance Ruling (“AAR”).</a:t>
            </a:r>
            <a:endParaRPr lang="en-US" sz="1400" dirty="0">
              <a:latin typeface="Ubuntu" panose="020B0504030602030204" pitchFamily="34" charset="0"/>
              <a:ea typeface="Calibri" panose="020F0502020204030204" pitchFamily="34" charset="0"/>
              <a:cs typeface="Latha"/>
            </a:endParaRPr>
          </a:p>
          <a:p>
            <a:pPr marL="285750" indent="-285750">
              <a:lnSpc>
                <a:spcPct val="107000"/>
              </a:lnSpc>
              <a:spcBef>
                <a:spcPts val="1200"/>
              </a:spcBef>
              <a:spcAft>
                <a:spcPts val="0"/>
              </a:spcAft>
              <a:buFont typeface="Arial" panose="020B0604020202020204" pitchFamily="34" charset="0"/>
              <a:buChar char="•"/>
            </a:pPr>
            <a:r>
              <a:rPr lang="en-IN" sz="1400" dirty="0">
                <a:latin typeface="Ubuntu" panose="020B0504030602030204" pitchFamily="34" charset="0"/>
                <a:ea typeface="Calibri" panose="020F0502020204030204" pitchFamily="34" charset="0"/>
                <a:cs typeface="Latha"/>
              </a:rPr>
              <a:t>Well-established hierarchical systems of contesting for legal remedies till the Supreme Court. </a:t>
            </a:r>
            <a:endParaRPr lang="en-US" sz="1400" dirty="0">
              <a:latin typeface="Ubuntu" panose="020B0504030602030204" pitchFamily="34" charset="0"/>
              <a:ea typeface="Calibri" panose="020F0502020204030204" pitchFamily="34" charset="0"/>
              <a:cs typeface="Latha"/>
            </a:endParaRPr>
          </a:p>
          <a:p>
            <a:pPr marL="285750" marR="0" lvl="0" indent="-285750">
              <a:lnSpc>
                <a:spcPct val="107000"/>
              </a:lnSpc>
              <a:spcBef>
                <a:spcPts val="1200"/>
              </a:spcBef>
              <a:spcAft>
                <a:spcPts val="0"/>
              </a:spcAft>
              <a:buFont typeface="Arial" panose="020B0604020202020204" pitchFamily="34" charset="0"/>
              <a:buChar char="•"/>
            </a:pPr>
            <a:r>
              <a:rPr lang="en-IN" sz="1400" dirty="0">
                <a:latin typeface="Ubuntu" panose="020B0504030602030204" pitchFamily="34" charset="0"/>
                <a:ea typeface="Calibri" panose="020F0502020204030204" pitchFamily="34" charset="0"/>
                <a:cs typeface="Latha"/>
              </a:rPr>
              <a:t>Payment of taxes through withholding mechanism as well as through advance payment of tax and other modes.</a:t>
            </a:r>
            <a:endParaRPr lang="en-US" sz="1400" dirty="0">
              <a:latin typeface="Ubuntu" panose="020B0504030602030204" pitchFamily="34" charset="0"/>
              <a:ea typeface="Calibri" panose="020F0502020204030204" pitchFamily="34" charset="0"/>
              <a:cs typeface="Latha"/>
            </a:endParaRPr>
          </a:p>
          <a:p>
            <a:pPr marL="285750" marR="0" lvl="0" indent="-285750">
              <a:lnSpc>
                <a:spcPct val="107000"/>
              </a:lnSpc>
              <a:spcBef>
                <a:spcPts val="1200"/>
              </a:spcBef>
              <a:spcAft>
                <a:spcPts val="800"/>
              </a:spcAft>
              <a:buFont typeface="Arial" panose="020B0604020202020204" pitchFamily="34" charset="0"/>
              <a:buChar char="•"/>
            </a:pPr>
            <a:r>
              <a:rPr lang="en-IN" sz="1400" dirty="0">
                <a:latin typeface="Ubuntu" panose="020B0504030602030204" pitchFamily="34" charset="0"/>
                <a:ea typeface="Calibri" panose="020F0502020204030204" pitchFamily="34" charset="0"/>
                <a:cs typeface="Latha"/>
              </a:rPr>
              <a:t>General Anti Avoidance Rules (GAAR) applicable.</a:t>
            </a:r>
            <a:endParaRPr kumimoji="0" lang="en-IN" sz="2400" b="0" i="0" u="none" strike="noStrike" cap="none" spc="0" normalizeH="0" baseline="0" dirty="0">
              <a:ln>
                <a:noFill/>
              </a:ln>
              <a:solidFill>
                <a:srgbClr val="000000"/>
              </a:solidFill>
              <a:effectLst/>
              <a:uFillTx/>
              <a:latin typeface="+mj-lt"/>
              <a:ea typeface="+mj-ea"/>
              <a:cs typeface="+mj-cs"/>
              <a:sym typeface="Calibri"/>
            </a:endParaRPr>
          </a:p>
        </p:txBody>
      </p:sp>
      <p:sp>
        <p:nvSpPr>
          <p:cNvPr id="6" name="Line"/>
          <p:cNvSpPr/>
          <p:nvPr/>
        </p:nvSpPr>
        <p:spPr>
          <a:xfrm flipV="1">
            <a:off x="4572000" y="1700808"/>
            <a:ext cx="0" cy="3422662"/>
          </a:xfrm>
          <a:prstGeom prst="line">
            <a:avLst/>
          </a:prstGeom>
          <a:ln w="50800">
            <a:solidFill>
              <a:srgbClr val="CEC19F"/>
            </a:solidFill>
            <a:miter/>
          </a:ln>
        </p:spPr>
        <p:txBody>
          <a:bodyPr lIns="34289" tIns="34289" rIns="34289" bIns="34289"/>
          <a:lstStyle/>
          <a:p>
            <a:pPr defTabSz="914367" hangingPunct="0"/>
            <a:endParaRPr sz="1687" kern="0">
              <a:solidFill>
                <a:srgbClr val="000000"/>
              </a:solidFill>
              <a:latin typeface="Calibri"/>
              <a:cs typeface="Calibri"/>
              <a:sym typeface="Calibri"/>
            </a:endParaRPr>
          </a:p>
        </p:txBody>
      </p:sp>
    </p:spTree>
    <p:extLst>
      <p:ext uri="{BB962C8B-B14F-4D97-AF65-F5344CB8AC3E}">
        <p14:creationId xmlns:p14="http://schemas.microsoft.com/office/powerpoint/2010/main" val="35333369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lnSpcReduction="10000"/>
          </a:bodyPr>
          <a:lstStyle/>
          <a:p>
            <a:r>
              <a:rPr lang="en-US" sz="2800" dirty="0">
                <a:solidFill>
                  <a:schemeClr val="tx1"/>
                </a:solidFill>
              </a:rPr>
              <a:t>International Tax </a:t>
            </a:r>
            <a:endParaRPr lang="en-US" sz="3600" dirty="0">
              <a:solidFill>
                <a:schemeClr val="tx1"/>
              </a:solidFill>
            </a:endParaRPr>
          </a:p>
        </p:txBody>
      </p:sp>
      <p:sp>
        <p:nvSpPr>
          <p:cNvPr id="5" name="TextBox 4"/>
          <p:cNvSpPr txBox="1"/>
          <p:nvPr/>
        </p:nvSpPr>
        <p:spPr>
          <a:xfrm>
            <a:off x="683568" y="1412776"/>
            <a:ext cx="3672408" cy="2776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1800"/>
              </a:spcBef>
              <a:spcAft>
                <a:spcPts val="0"/>
              </a:spcAft>
              <a:buClrTx/>
              <a:buSzTx/>
              <a:buFontTx/>
              <a:buNone/>
              <a:tabLst/>
            </a:pPr>
            <a:r>
              <a:rPr kumimoji="0" lang="en-IN" sz="1600" b="1" i="0" u="none" strike="noStrike" cap="none" spc="0" normalizeH="0" baseline="0" dirty="0">
                <a:ln>
                  <a:noFill/>
                </a:ln>
                <a:solidFill>
                  <a:srgbClr val="000000"/>
                </a:solidFill>
                <a:effectLst/>
                <a:uFillTx/>
                <a:latin typeface="Ubuntu" panose="020B0504030602030204" pitchFamily="34" charset="0"/>
                <a:ea typeface="+mj-ea"/>
                <a:cs typeface="+mj-cs"/>
                <a:sym typeface="Calibri"/>
              </a:rPr>
              <a:t>Transfer Pricing </a:t>
            </a:r>
          </a:p>
          <a:p>
            <a:pPr marL="285750" marR="0" indent="-285750" algn="just" defTabSz="1300480" rtl="0" fontAlgn="auto" latinLnBrk="0" hangingPunct="0">
              <a:lnSpc>
                <a:spcPct val="100000"/>
              </a:lnSpc>
              <a:spcBef>
                <a:spcPts val="1800"/>
              </a:spcBef>
              <a:spcAft>
                <a:spcPts val="0"/>
              </a:spcAft>
              <a:buClrTx/>
              <a:buSzTx/>
              <a:buFont typeface="Arial" panose="020B0604020202020204" pitchFamily="34" charset="0"/>
              <a:buChar char="•"/>
              <a:tabLst/>
            </a:pPr>
            <a:r>
              <a:rPr lang="en-IN" sz="1400" dirty="0">
                <a:solidFill>
                  <a:srgbClr val="000000"/>
                </a:solidFill>
                <a:latin typeface="Ubuntu" panose="020B0504030602030204" pitchFamily="34" charset="0"/>
                <a:ea typeface="+mj-ea"/>
                <a:cs typeface="+mj-cs"/>
                <a:sym typeface="Calibri"/>
              </a:rPr>
              <a:t>Determination of Arms Length Price (ALP) between Related Parties</a:t>
            </a:r>
          </a:p>
          <a:p>
            <a:pPr marL="285750" marR="0" indent="-285750" algn="just" defTabSz="1300480" rtl="0" fontAlgn="auto" latinLnBrk="0" hangingPunct="0">
              <a:lnSpc>
                <a:spcPct val="100000"/>
              </a:lnSpc>
              <a:spcBef>
                <a:spcPts val="1800"/>
              </a:spcBef>
              <a:spcAft>
                <a:spcPts val="0"/>
              </a:spcAft>
              <a:buClrTx/>
              <a:buSzTx/>
              <a:buFont typeface="Arial" panose="020B0604020202020204" pitchFamily="34" charset="0"/>
              <a:buChar char="•"/>
              <a:tabLst/>
            </a:pPr>
            <a:r>
              <a:rPr lang="en-IN" sz="1400" dirty="0">
                <a:solidFill>
                  <a:srgbClr val="000000"/>
                </a:solidFill>
                <a:latin typeface="Ubuntu" panose="020B0504030602030204" pitchFamily="34" charset="0"/>
                <a:ea typeface="+mj-ea"/>
                <a:cs typeface="+mj-cs"/>
                <a:sym typeface="Calibri"/>
              </a:rPr>
              <a:t>Advance pricing arrangements approved by CBDT to avoid Transfer Pricing disputes </a:t>
            </a:r>
          </a:p>
          <a:p>
            <a:pPr marL="285750" marR="0" indent="-285750" algn="just" defTabSz="1300480" rtl="0" fontAlgn="auto" latinLnBrk="0" hangingPunct="0">
              <a:lnSpc>
                <a:spcPct val="100000"/>
              </a:lnSpc>
              <a:spcBef>
                <a:spcPts val="1800"/>
              </a:spcBef>
              <a:spcAft>
                <a:spcPts val="0"/>
              </a:spcAft>
              <a:buClrTx/>
              <a:buSzTx/>
              <a:buFont typeface="Arial" panose="020B0604020202020204" pitchFamily="34" charset="0"/>
              <a:buChar char="•"/>
              <a:tabLst/>
            </a:pPr>
            <a:r>
              <a:rPr lang="en-IN" sz="1400" dirty="0">
                <a:solidFill>
                  <a:srgbClr val="000000"/>
                </a:solidFill>
                <a:latin typeface="Ubuntu" panose="020B0504030602030204" pitchFamily="34" charset="0"/>
                <a:ea typeface="+mj-ea"/>
                <a:cs typeface="+mj-cs"/>
                <a:sym typeface="Calibri"/>
              </a:rPr>
              <a:t>Limit on interest deduction (not exceeding 30% EBITDA) paid to a Non-Resident Associate</a:t>
            </a:r>
          </a:p>
        </p:txBody>
      </p:sp>
      <p:sp>
        <p:nvSpPr>
          <p:cNvPr id="7" name="TextBox 6">
            <a:extLst>
              <a:ext uri="{FF2B5EF4-FFF2-40B4-BE49-F238E27FC236}">
                <a16:creationId xmlns:a16="http://schemas.microsoft.com/office/drawing/2014/main" id="{288CFF8D-6AB4-44AC-925C-D49CC03D04ED}"/>
              </a:ext>
            </a:extLst>
          </p:cNvPr>
          <p:cNvSpPr txBox="1"/>
          <p:nvPr/>
        </p:nvSpPr>
        <p:spPr>
          <a:xfrm>
            <a:off x="4847501" y="1412776"/>
            <a:ext cx="3468909" cy="3360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Ubuntu" panose="020B0504030602030204"/>
              <a:ea typeface="+mj-ea"/>
              <a:cs typeface="+mj-cs"/>
              <a:sym typeface="Calibri"/>
            </a:endParaRPr>
          </a:p>
          <a:p>
            <a:pPr marL="0" marR="0" indent="0" algn="ctr" defTabSz="130048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000000"/>
                </a:solidFill>
                <a:effectLst/>
                <a:uFillTx/>
                <a:latin typeface="Ubuntu" panose="020B0504030602030204"/>
                <a:ea typeface="+mj-ea"/>
                <a:cs typeface="+mj-cs"/>
                <a:sym typeface="Calibri"/>
              </a:rPr>
              <a:t>New </a:t>
            </a:r>
            <a:r>
              <a:rPr kumimoji="0" lang="en-US" sz="1600" b="1" i="0" u="none" strike="noStrike" cap="none" spc="0" normalizeH="0" baseline="0" dirty="0" err="1">
                <a:ln>
                  <a:noFill/>
                </a:ln>
                <a:solidFill>
                  <a:srgbClr val="000000"/>
                </a:solidFill>
                <a:effectLst/>
                <a:uFillTx/>
                <a:latin typeface="Ubuntu" panose="020B0504030602030204"/>
                <a:ea typeface="+mj-ea"/>
                <a:cs typeface="+mj-cs"/>
                <a:sym typeface="Calibri"/>
              </a:rPr>
              <a:t>Equalisation</a:t>
            </a:r>
            <a:r>
              <a:rPr kumimoji="0" lang="en-US" sz="1600" b="1" i="0" u="none" strike="noStrike" cap="none" spc="0" normalizeH="0" baseline="0" dirty="0">
                <a:ln>
                  <a:noFill/>
                </a:ln>
                <a:solidFill>
                  <a:srgbClr val="000000"/>
                </a:solidFill>
                <a:effectLst/>
                <a:uFillTx/>
                <a:latin typeface="Ubuntu" panose="020B0504030602030204"/>
                <a:ea typeface="+mj-ea"/>
                <a:cs typeface="+mj-cs"/>
                <a:sym typeface="Calibri"/>
              </a:rPr>
              <a:t> Levy (EL)</a:t>
            </a:r>
          </a:p>
          <a:p>
            <a:pPr marL="0" marR="0" indent="0" algn="l" defTabSz="130048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Ubuntu" panose="020B0504030602030204"/>
              <a:ea typeface="+mj-ea"/>
              <a:cs typeface="+mj-cs"/>
              <a:sym typeface="Calibri"/>
            </a:endParaRPr>
          </a:p>
          <a:p>
            <a:pPr marL="285750" marR="0" indent="-285750" algn="just"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solidFill>
                  <a:srgbClr val="000000"/>
                </a:solidFill>
                <a:latin typeface="Ubuntu" panose="020B0504030602030204"/>
                <a:ea typeface="+mj-ea"/>
                <a:cs typeface="+mj-cs"/>
                <a:sym typeface="Calibri"/>
              </a:rPr>
              <a:t>2% on Non- Residents directly selling goods/service through digital platform without establishing PE or entities in India</a:t>
            </a:r>
          </a:p>
          <a:p>
            <a:pPr marL="285750" marR="0" indent="-285750" algn="just"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400" b="0" i="0" u="none" strike="noStrike" cap="none" spc="0" normalizeH="0" baseline="0" dirty="0">
              <a:ln>
                <a:noFill/>
              </a:ln>
              <a:solidFill>
                <a:srgbClr val="000000"/>
              </a:solidFill>
              <a:effectLst/>
              <a:uFillTx/>
              <a:latin typeface="Ubuntu" panose="020B0504030602030204"/>
              <a:ea typeface="+mj-ea"/>
              <a:cs typeface="+mj-cs"/>
              <a:sym typeface="Calibri"/>
            </a:endParaRPr>
          </a:p>
          <a:p>
            <a:pPr marL="285750" marR="0" indent="-285750" algn="just"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solidFill>
                  <a:srgbClr val="000000"/>
                </a:solidFill>
                <a:latin typeface="Ubuntu" panose="020B0504030602030204"/>
                <a:ea typeface="+mj-ea"/>
                <a:cs typeface="+mj-cs"/>
                <a:sym typeface="Calibri"/>
              </a:rPr>
              <a:t>No credit for EL under treaties </a:t>
            </a:r>
          </a:p>
          <a:p>
            <a:pPr marL="285750" marR="0" indent="-285750" algn="just"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a:solidFill>
                <a:srgbClr val="000000"/>
              </a:solidFill>
              <a:latin typeface="Ubuntu" panose="020B0504030602030204"/>
              <a:ea typeface="+mj-ea"/>
              <a:cs typeface="+mj-cs"/>
              <a:sym typeface="Calibri"/>
            </a:endParaRPr>
          </a:p>
          <a:p>
            <a:pPr marL="285750" marR="0" indent="-285750" algn="just"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solidFill>
                  <a:srgbClr val="000000"/>
                </a:solidFill>
                <a:latin typeface="Ubuntu" panose="020B0504030602030204"/>
                <a:ea typeface="+mj-ea"/>
                <a:cs typeface="+mj-cs"/>
                <a:sym typeface="Calibri"/>
              </a:rPr>
              <a:t>Compliances need to be done by Non-Residents</a:t>
            </a:r>
          </a:p>
          <a:p>
            <a:pPr marL="285750" marR="0" indent="-285750" algn="just"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400" b="0" i="0" u="none" strike="noStrike" cap="none" spc="0" normalizeH="0" baseline="0" dirty="0">
              <a:ln>
                <a:noFill/>
              </a:ln>
              <a:solidFill>
                <a:srgbClr val="000000"/>
              </a:solidFill>
              <a:effectLst/>
              <a:uFillTx/>
              <a:latin typeface="Ubuntu" panose="020B0504030602030204"/>
              <a:ea typeface="+mj-ea"/>
              <a:cs typeface="+mj-cs"/>
              <a:sym typeface="Calibri"/>
            </a:endParaRPr>
          </a:p>
          <a:p>
            <a:pPr marL="285750" marR="0" indent="-285750" algn="just"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solidFill>
                  <a:srgbClr val="000000"/>
                </a:solidFill>
                <a:latin typeface="Ubuntu" panose="020B0504030602030204"/>
                <a:ea typeface="+mj-ea"/>
                <a:cs typeface="+mj-cs"/>
                <a:sym typeface="Calibri"/>
              </a:rPr>
              <a:t>EL is not applicable if services are otherwise taxable as Royalty or Fee for Technical Services (FTS)</a:t>
            </a:r>
            <a:endParaRPr kumimoji="0" lang="en-US" sz="1400" b="0" i="0" u="none" strike="noStrike" cap="none" spc="0" normalizeH="0" baseline="0" dirty="0">
              <a:ln>
                <a:noFill/>
              </a:ln>
              <a:solidFill>
                <a:srgbClr val="000000"/>
              </a:solidFill>
              <a:effectLst/>
              <a:uFillTx/>
              <a:latin typeface="Ubuntu" panose="020B0504030602030204"/>
              <a:ea typeface="+mj-ea"/>
              <a:cs typeface="+mj-cs"/>
              <a:sym typeface="Calibri"/>
            </a:endParaRPr>
          </a:p>
        </p:txBody>
      </p:sp>
      <p:cxnSp>
        <p:nvCxnSpPr>
          <p:cNvPr id="6" name="Straight Connector 5">
            <a:extLst>
              <a:ext uri="{FF2B5EF4-FFF2-40B4-BE49-F238E27FC236}">
                <a16:creationId xmlns:a16="http://schemas.microsoft.com/office/drawing/2014/main" id="{A86118BB-6AFA-4AFE-A5F7-5F59E9ADBCCF}"/>
              </a:ext>
            </a:extLst>
          </p:cNvPr>
          <p:cNvCxnSpPr>
            <a:cxnSpLocks/>
          </p:cNvCxnSpPr>
          <p:nvPr/>
        </p:nvCxnSpPr>
        <p:spPr>
          <a:xfrm>
            <a:off x="4572000" y="1412776"/>
            <a:ext cx="0" cy="3168352"/>
          </a:xfrm>
          <a:prstGeom prst="line">
            <a:avLst/>
          </a:prstGeom>
          <a:ln>
            <a:solidFill>
              <a:srgbClr val="CCBF9D"/>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3494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61456"/>
            <a:ext cx="9244830" cy="68454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600" dirty="0">
                <a:solidFill>
                  <a:schemeClr val="tx1"/>
                </a:solidFill>
                <a:latin typeface="Playfair Display" panose="00000500000000000000" pitchFamily="50" charset="0"/>
              </a:rPr>
              <a:t>Indo-Japan Treaty modification through BEPS Action Plan</a:t>
            </a:r>
          </a:p>
          <a:p>
            <a:pPr algn="ctr"/>
            <a:r>
              <a:rPr lang="en-IN" sz="1600" dirty="0">
                <a:solidFill>
                  <a:schemeClr val="tx1"/>
                </a:solidFill>
                <a:latin typeface="Playfair Display" panose="00000500000000000000" pitchFamily="50" charset="0"/>
              </a:rPr>
              <a:t>Modified through the acceptance of synthesised text for application of Japan–India DTAA</a:t>
            </a:r>
            <a:endParaRPr lang="en-US" sz="1600" dirty="0">
              <a:solidFill>
                <a:schemeClr val="tx1"/>
              </a:solidFill>
              <a:latin typeface="Playfair Display" panose="00000500000000000000" pitchFamily="50" charset="0"/>
            </a:endParaRPr>
          </a:p>
        </p:txBody>
      </p:sp>
      <p:sp>
        <p:nvSpPr>
          <p:cNvPr id="6" name="Rounded Rectangle 5"/>
          <p:cNvSpPr/>
          <p:nvPr/>
        </p:nvSpPr>
        <p:spPr>
          <a:xfrm>
            <a:off x="507615" y="2225435"/>
            <a:ext cx="8229600" cy="11677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spcAft>
                <a:spcPts val="800"/>
              </a:spcAft>
            </a:pPr>
            <a:r>
              <a:rPr lang="en-IN" sz="1400" b="1" dirty="0">
                <a:solidFill>
                  <a:srgbClr val="A5955B"/>
                </a:solidFill>
                <a:latin typeface="Ubuntu" panose="020B0504030602030204" pitchFamily="34" charset="0"/>
                <a:ea typeface="Calibri" panose="020F0502020204030204" pitchFamily="34" charset="0"/>
                <a:cs typeface="Latha"/>
              </a:rPr>
              <a:t>Preamble  Of treaty also modified through MLI </a:t>
            </a:r>
            <a:endParaRPr lang="en-US" sz="1400" dirty="0">
              <a:solidFill>
                <a:srgbClr val="A5955B"/>
              </a:solidFill>
              <a:latin typeface="Ubuntu" panose="020B0504030602030204" pitchFamily="34" charset="0"/>
              <a:ea typeface="Calibri" panose="020F0502020204030204" pitchFamily="34" charset="0"/>
              <a:cs typeface="Latha"/>
            </a:endParaRPr>
          </a:p>
          <a:p>
            <a:pPr marL="285750" marR="0" lvl="0" indent="-285750">
              <a:lnSpc>
                <a:spcPct val="107000"/>
              </a:lnSpc>
              <a:spcBef>
                <a:spcPts val="0"/>
              </a:spcBef>
              <a:spcAft>
                <a:spcPts val="0"/>
              </a:spcAft>
              <a:buFont typeface="Arial" panose="020B0604020202020204" pitchFamily="34" charset="0"/>
              <a:buChar char="•"/>
            </a:pPr>
            <a:r>
              <a:rPr lang="en-IN" sz="1400" dirty="0">
                <a:solidFill>
                  <a:schemeClr val="tx1"/>
                </a:solidFill>
                <a:latin typeface="Ubuntu" panose="020B0504030602030204" pitchFamily="34" charset="0"/>
                <a:ea typeface="Calibri" panose="020F0502020204030204" pitchFamily="34" charset="0"/>
                <a:cs typeface="Latha"/>
              </a:rPr>
              <a:t>No treaty shopping</a:t>
            </a:r>
            <a:endParaRPr lang="en-US" sz="1400" dirty="0">
              <a:solidFill>
                <a:schemeClr val="tx1"/>
              </a:solidFill>
              <a:latin typeface="Ubuntu" panose="020B0504030602030204" pitchFamily="34" charset="0"/>
              <a:ea typeface="Calibri" panose="020F0502020204030204" pitchFamily="34" charset="0"/>
              <a:cs typeface="Latha"/>
            </a:endParaRPr>
          </a:p>
          <a:p>
            <a:pPr marL="285750" marR="0" lvl="0" indent="-285750">
              <a:lnSpc>
                <a:spcPct val="107000"/>
              </a:lnSpc>
              <a:spcBef>
                <a:spcPts val="0"/>
              </a:spcBef>
              <a:spcAft>
                <a:spcPts val="0"/>
              </a:spcAft>
              <a:buFont typeface="Arial" panose="020B0604020202020204" pitchFamily="34" charset="0"/>
              <a:buChar char="•"/>
            </a:pPr>
            <a:r>
              <a:rPr lang="en-IN" sz="1400" dirty="0">
                <a:solidFill>
                  <a:schemeClr val="tx1"/>
                </a:solidFill>
                <a:latin typeface="Ubuntu" panose="020B0504030602030204" pitchFamily="34" charset="0"/>
                <a:ea typeface="Calibri" panose="020F0502020204030204" pitchFamily="34" charset="0"/>
                <a:cs typeface="Latha"/>
              </a:rPr>
              <a:t>Double non-taxation avoided</a:t>
            </a:r>
            <a:endParaRPr lang="en-US" sz="1400" dirty="0">
              <a:solidFill>
                <a:schemeClr val="tx1"/>
              </a:solidFill>
              <a:latin typeface="Ubuntu" panose="020B0504030602030204" pitchFamily="34" charset="0"/>
              <a:ea typeface="Calibri" panose="020F0502020204030204" pitchFamily="34" charset="0"/>
              <a:cs typeface="Latha"/>
            </a:endParaRPr>
          </a:p>
          <a:p>
            <a:pPr marL="285750" marR="0" lvl="0" indent="-285750">
              <a:lnSpc>
                <a:spcPct val="107000"/>
              </a:lnSpc>
              <a:spcBef>
                <a:spcPts val="0"/>
              </a:spcBef>
              <a:spcAft>
                <a:spcPts val="800"/>
              </a:spcAft>
              <a:buFont typeface="Arial" panose="020B0604020202020204" pitchFamily="34" charset="0"/>
              <a:buChar char="•"/>
            </a:pPr>
            <a:r>
              <a:rPr lang="en-IN" sz="1400" dirty="0">
                <a:solidFill>
                  <a:schemeClr val="tx1"/>
                </a:solidFill>
                <a:latin typeface="Ubuntu" panose="020B0504030602030204" pitchFamily="34" charset="0"/>
                <a:ea typeface="Calibri" panose="020F0502020204030204" pitchFamily="34" charset="0"/>
                <a:cs typeface="Latha"/>
              </a:rPr>
              <a:t>Treaty cannot be used for tax avoidance measures</a:t>
            </a:r>
            <a:endParaRPr lang="en-US" sz="1400" dirty="0">
              <a:solidFill>
                <a:schemeClr val="tx1"/>
              </a:solidFill>
              <a:latin typeface="Ubuntu" panose="020B0504030602030204" pitchFamily="34" charset="0"/>
            </a:endParaRPr>
          </a:p>
        </p:txBody>
      </p:sp>
      <p:sp>
        <p:nvSpPr>
          <p:cNvPr id="7" name="Rectangle 6"/>
          <p:cNvSpPr/>
          <p:nvPr/>
        </p:nvSpPr>
        <p:spPr>
          <a:xfrm>
            <a:off x="602634" y="3501008"/>
            <a:ext cx="8229600" cy="22705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800"/>
              </a:spcAft>
            </a:pPr>
            <a:r>
              <a:rPr lang="en-IN" sz="1400" b="1" dirty="0">
                <a:solidFill>
                  <a:srgbClr val="A5955B"/>
                </a:solidFill>
                <a:latin typeface="Ubuntu" panose="020B0504030602030204" pitchFamily="34" charset="0"/>
                <a:ea typeface="Calibri" panose="020F0502020204030204" pitchFamily="34" charset="0"/>
                <a:cs typeface="Latha"/>
              </a:rPr>
              <a:t>Changes through MLI</a:t>
            </a:r>
            <a:endParaRPr lang="en-US" sz="1400" dirty="0">
              <a:solidFill>
                <a:srgbClr val="A5955B"/>
              </a:solidFill>
              <a:latin typeface="Ubuntu" panose="020B0504030602030204" pitchFamily="34" charset="0"/>
              <a:ea typeface="Calibri" panose="020F0502020204030204" pitchFamily="34" charset="0"/>
              <a:cs typeface="Latha"/>
            </a:endParaRPr>
          </a:p>
          <a:p>
            <a:pPr>
              <a:spcAft>
                <a:spcPts val="800"/>
              </a:spcAft>
            </a:pPr>
            <a:r>
              <a:rPr lang="en-IN" sz="1400" b="1" dirty="0">
                <a:solidFill>
                  <a:schemeClr val="tx1"/>
                </a:solidFill>
                <a:latin typeface="Ubuntu" panose="020B0504030602030204" pitchFamily="34" charset="0"/>
                <a:ea typeface="Calibri" panose="020F0502020204030204" pitchFamily="34" charset="0"/>
                <a:cs typeface="Latha"/>
              </a:rPr>
              <a:t>Japan:</a:t>
            </a:r>
            <a:endParaRPr lang="en-US" sz="1400" b="1" dirty="0">
              <a:solidFill>
                <a:schemeClr val="tx1"/>
              </a:solidFill>
              <a:latin typeface="Ubuntu" panose="020B0504030602030204" pitchFamily="34" charset="0"/>
              <a:ea typeface="Calibri" panose="020F0502020204030204" pitchFamily="34" charset="0"/>
              <a:cs typeface="Latha"/>
            </a:endParaRPr>
          </a:p>
          <a:p>
            <a:pPr marL="285750" marR="0" lvl="0" indent="-285750">
              <a:spcBef>
                <a:spcPts val="0"/>
              </a:spcBef>
              <a:spcAft>
                <a:spcPts val="0"/>
              </a:spcAft>
              <a:buFont typeface="Arial" panose="020B0604020202020204" pitchFamily="34" charset="0"/>
              <a:buChar char="•"/>
            </a:pPr>
            <a:r>
              <a:rPr lang="en-IN" sz="1400" dirty="0">
                <a:solidFill>
                  <a:schemeClr val="tx1"/>
                </a:solidFill>
                <a:latin typeface="Ubuntu" panose="020B0504030602030204" pitchFamily="34" charset="0"/>
                <a:ea typeface="Calibri" panose="020F0502020204030204" pitchFamily="34" charset="0"/>
                <a:cs typeface="Latha"/>
              </a:rPr>
              <a:t>New withholding taxes in Japan – effective from 01</a:t>
            </a:r>
            <a:r>
              <a:rPr lang="en-IN" sz="1400" baseline="30000" dirty="0">
                <a:solidFill>
                  <a:schemeClr val="tx1"/>
                </a:solidFill>
                <a:latin typeface="Ubuntu" panose="020B0504030602030204" pitchFamily="34" charset="0"/>
                <a:ea typeface="Calibri" panose="020F0502020204030204" pitchFamily="34" charset="0"/>
                <a:cs typeface="Latha"/>
              </a:rPr>
              <a:t>st</a:t>
            </a:r>
            <a:r>
              <a:rPr lang="en-IN" sz="1400" dirty="0">
                <a:solidFill>
                  <a:schemeClr val="tx1"/>
                </a:solidFill>
                <a:latin typeface="Ubuntu" panose="020B0504030602030204" pitchFamily="34" charset="0"/>
                <a:ea typeface="Calibri" panose="020F0502020204030204" pitchFamily="34" charset="0"/>
                <a:cs typeface="Latha"/>
              </a:rPr>
              <a:t> January 2020; </a:t>
            </a:r>
            <a:endParaRPr lang="en-US" sz="1400" dirty="0">
              <a:solidFill>
                <a:schemeClr val="tx1"/>
              </a:solidFill>
              <a:latin typeface="Ubuntu" panose="020B0504030602030204" pitchFamily="34" charset="0"/>
              <a:ea typeface="Calibri" panose="020F0502020204030204" pitchFamily="34" charset="0"/>
              <a:cs typeface="Latha"/>
            </a:endParaRPr>
          </a:p>
          <a:p>
            <a:pPr marL="285750" marR="0" lvl="0" indent="-285750">
              <a:spcBef>
                <a:spcPts val="0"/>
              </a:spcBef>
              <a:spcAft>
                <a:spcPts val="800"/>
              </a:spcAft>
              <a:buFont typeface="Arial" panose="020B0604020202020204" pitchFamily="34" charset="0"/>
              <a:buChar char="•"/>
            </a:pPr>
            <a:r>
              <a:rPr lang="en-IN" sz="1400" dirty="0">
                <a:solidFill>
                  <a:schemeClr val="tx1"/>
                </a:solidFill>
                <a:latin typeface="Ubuntu" panose="020B0504030602030204" pitchFamily="34" charset="0"/>
                <a:ea typeface="Calibri" panose="020F0502020204030204" pitchFamily="34" charset="0"/>
                <a:cs typeface="Latha"/>
              </a:rPr>
              <a:t>Other taxes effective from 01</a:t>
            </a:r>
            <a:r>
              <a:rPr lang="en-IN" sz="1400" baseline="30000" dirty="0">
                <a:solidFill>
                  <a:schemeClr val="tx1"/>
                </a:solidFill>
                <a:latin typeface="Ubuntu" panose="020B0504030602030204" pitchFamily="34" charset="0"/>
                <a:ea typeface="Calibri" panose="020F0502020204030204" pitchFamily="34" charset="0"/>
                <a:cs typeface="Latha"/>
              </a:rPr>
              <a:t>st</a:t>
            </a:r>
            <a:r>
              <a:rPr lang="en-IN" sz="1400" dirty="0">
                <a:solidFill>
                  <a:schemeClr val="tx1"/>
                </a:solidFill>
                <a:latin typeface="Ubuntu" panose="020B0504030602030204" pitchFamily="34" charset="0"/>
                <a:ea typeface="Calibri" panose="020F0502020204030204" pitchFamily="34" charset="0"/>
                <a:cs typeface="Latha"/>
              </a:rPr>
              <a:t> April 2020 </a:t>
            </a:r>
            <a:endParaRPr lang="en-US" sz="1400" dirty="0">
              <a:solidFill>
                <a:schemeClr val="tx1"/>
              </a:solidFill>
              <a:latin typeface="Ubuntu" panose="020B0504030602030204" pitchFamily="34" charset="0"/>
              <a:ea typeface="Calibri" panose="020F0502020204030204" pitchFamily="34" charset="0"/>
              <a:cs typeface="Latha"/>
            </a:endParaRPr>
          </a:p>
          <a:p>
            <a:pPr>
              <a:spcAft>
                <a:spcPts val="800"/>
              </a:spcAft>
            </a:pPr>
            <a:r>
              <a:rPr lang="en-IN" sz="1400" b="1" dirty="0">
                <a:solidFill>
                  <a:schemeClr val="tx1"/>
                </a:solidFill>
                <a:latin typeface="Ubuntu" panose="020B0504030602030204" pitchFamily="34" charset="0"/>
                <a:ea typeface="Calibri" panose="020F0502020204030204" pitchFamily="34" charset="0"/>
                <a:cs typeface="Latha"/>
              </a:rPr>
              <a:t>India:</a:t>
            </a:r>
            <a:endParaRPr lang="en-US" sz="1400" b="1" dirty="0">
              <a:solidFill>
                <a:schemeClr val="tx1"/>
              </a:solidFill>
              <a:latin typeface="Ubuntu" panose="020B0504030602030204" pitchFamily="34" charset="0"/>
              <a:ea typeface="Calibri" panose="020F0502020204030204" pitchFamily="34" charset="0"/>
              <a:cs typeface="Latha"/>
            </a:endParaRPr>
          </a:p>
          <a:p>
            <a:pPr marL="285750" marR="0" lvl="0" indent="-285750">
              <a:spcBef>
                <a:spcPts val="0"/>
              </a:spcBef>
              <a:spcAft>
                <a:spcPts val="0"/>
              </a:spcAft>
              <a:buFont typeface="Arial" panose="020B0604020202020204" pitchFamily="34" charset="0"/>
              <a:buChar char="•"/>
            </a:pPr>
            <a:r>
              <a:rPr lang="en-IN" sz="1400" dirty="0">
                <a:solidFill>
                  <a:schemeClr val="tx1"/>
                </a:solidFill>
                <a:latin typeface="Ubuntu" panose="020B0504030602030204" pitchFamily="34" charset="0"/>
                <a:ea typeface="Calibri" panose="020F0502020204030204" pitchFamily="34" charset="0"/>
                <a:cs typeface="Latha"/>
              </a:rPr>
              <a:t>New withholding taxes effective from 01st April 2020</a:t>
            </a:r>
          </a:p>
          <a:p>
            <a:pPr marL="285750" indent="-285750">
              <a:spcAft>
                <a:spcPts val="800"/>
              </a:spcAft>
              <a:buFont typeface="Arial" panose="020B0604020202020204" pitchFamily="34" charset="0"/>
              <a:buChar char="•"/>
            </a:pPr>
            <a:r>
              <a:rPr lang="en-IN" sz="1400" dirty="0">
                <a:solidFill>
                  <a:schemeClr val="tx1"/>
                </a:solidFill>
                <a:latin typeface="Ubuntu" panose="020B0504030602030204" pitchFamily="34" charset="0"/>
                <a:ea typeface="Calibri" panose="020F0502020204030204" pitchFamily="34" charset="0"/>
                <a:cs typeface="Latha"/>
              </a:rPr>
              <a:t>All other taxes with effective from Assessment Year 2021-22</a:t>
            </a:r>
            <a:endParaRPr lang="en-US" sz="1400" dirty="0">
              <a:solidFill>
                <a:schemeClr val="tx1"/>
              </a:solidFill>
              <a:latin typeface="Ubuntu" panose="020B0504030602030204" pitchFamily="34" charset="0"/>
              <a:ea typeface="Calibri" panose="020F0502020204030204" pitchFamily="34" charset="0"/>
              <a:cs typeface="Latha"/>
            </a:endParaRPr>
          </a:p>
        </p:txBody>
      </p:sp>
      <p:sp>
        <p:nvSpPr>
          <p:cNvPr id="10" name="Title 2">
            <a:extLst>
              <a:ext uri="{FF2B5EF4-FFF2-40B4-BE49-F238E27FC236}">
                <a16:creationId xmlns:a16="http://schemas.microsoft.com/office/drawing/2014/main" id="{9B20F18A-6F60-6243-8F31-D7B7FD9F149D}"/>
              </a:ext>
            </a:extLst>
          </p:cNvPr>
          <p:cNvSpPr txBox="1">
            <a:spLocks/>
          </p:cNvSpPr>
          <p:nvPr/>
        </p:nvSpPr>
        <p:spPr>
          <a:xfrm>
            <a:off x="609600" y="1130591"/>
            <a:ext cx="8229600" cy="63408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787D94"/>
                </a:solidFill>
                <a:latin typeface="Playfair Display" charset="0"/>
                <a:ea typeface="Playfair Display" charset="0"/>
                <a:cs typeface="Playfair Display" charset="0"/>
              </a:defRPr>
            </a:lvl1pPr>
          </a:lstStyle>
          <a:p>
            <a:endParaRPr lang="en-US" dirty="0">
              <a:solidFill>
                <a:srgbClr val="002060"/>
              </a:solidFill>
              <a:latin typeface="+mj-lt"/>
            </a:endParaRPr>
          </a:p>
        </p:txBody>
      </p:sp>
      <p:sp>
        <p:nvSpPr>
          <p:cNvPr id="2" name="Content Placeholder 1"/>
          <p:cNvSpPr>
            <a:spLocks noGrp="1"/>
          </p:cNvSpPr>
          <p:nvPr>
            <p:ph sz="quarter" idx="10"/>
          </p:nvPr>
        </p:nvSpPr>
        <p:spPr/>
        <p:txBody>
          <a:bodyPr/>
          <a:lstStyle/>
          <a:p>
            <a:r>
              <a:rPr lang="en-US" sz="2400" dirty="0">
                <a:solidFill>
                  <a:schemeClr val="tx1"/>
                </a:solidFill>
              </a:rPr>
              <a:t>Multilateral Instrument (“MLI”)</a:t>
            </a:r>
          </a:p>
          <a:p>
            <a:endParaRPr lang="en-IN" dirty="0"/>
          </a:p>
        </p:txBody>
      </p:sp>
    </p:spTree>
    <p:extLst>
      <p:ext uri="{BB962C8B-B14F-4D97-AF65-F5344CB8AC3E}">
        <p14:creationId xmlns:p14="http://schemas.microsoft.com/office/powerpoint/2010/main" val="1537505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Design Theme 02">
      <a:dk1>
        <a:srgbClr val="1A222B"/>
      </a:dk1>
      <a:lt1>
        <a:srgbClr val="FFFFFF"/>
      </a:lt1>
      <a:dk2>
        <a:srgbClr val="E4E7E9"/>
      </a:dk2>
      <a:lt2>
        <a:srgbClr val="8E95A2"/>
      </a:lt2>
      <a:accent1>
        <a:srgbClr val="33549A"/>
      </a:accent1>
      <a:accent2>
        <a:srgbClr val="142856"/>
      </a:accent2>
      <a:accent3>
        <a:srgbClr val="FDBA2A"/>
      </a:accent3>
      <a:accent4>
        <a:srgbClr val="31559A"/>
      </a:accent4>
      <a:accent5>
        <a:srgbClr val="142857"/>
      </a:accent5>
      <a:accent6>
        <a:srgbClr val="FDBB2A"/>
      </a:accent6>
      <a:hlink>
        <a:srgbClr val="31549A"/>
      </a:hlink>
      <a:folHlink>
        <a:srgbClr val="132957"/>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3E1FB"/>
        </a:solidFill>
        <a:ln w="12700" cap="flat">
          <a:noFill/>
          <a:miter lim="400000"/>
        </a:ln>
        <a:effectLst/>
        <a:sp3d/>
      </a:spPr>
      <a:bodyPr rot="0" spcFirstLastPara="1" vertOverflow="overflow" horzOverflow="overflow" vert="horz" wrap="square" lIns="48767" tIns="48767" rIns="48767" bIns="48767"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Office Theme">
  <a:themeElements>
    <a:clrScheme name="Design Theme 02">
      <a:dk1>
        <a:srgbClr val="1A222B"/>
      </a:dk1>
      <a:lt1>
        <a:srgbClr val="FFFFFF"/>
      </a:lt1>
      <a:dk2>
        <a:srgbClr val="E4E7E9"/>
      </a:dk2>
      <a:lt2>
        <a:srgbClr val="8E95A2"/>
      </a:lt2>
      <a:accent1>
        <a:srgbClr val="33549A"/>
      </a:accent1>
      <a:accent2>
        <a:srgbClr val="142856"/>
      </a:accent2>
      <a:accent3>
        <a:srgbClr val="FDBA2A"/>
      </a:accent3>
      <a:accent4>
        <a:srgbClr val="31559A"/>
      </a:accent4>
      <a:accent5>
        <a:srgbClr val="142857"/>
      </a:accent5>
      <a:accent6>
        <a:srgbClr val="FDBB2A"/>
      </a:accent6>
      <a:hlink>
        <a:srgbClr val="31549A"/>
      </a:hlink>
      <a:folHlink>
        <a:srgbClr val="132957"/>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3E1FB"/>
        </a:solidFill>
        <a:ln w="12700" cap="flat">
          <a:noFill/>
          <a:miter lim="400000"/>
        </a:ln>
        <a:effectLst/>
        <a:sp3d/>
      </a:spPr>
      <a:bodyPr rot="0" spcFirstLastPara="1" vertOverflow="overflow" horzOverflow="overflow" vert="horz" wrap="square" lIns="48767" tIns="48767" rIns="48767" bIns="48767"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4400</TotalTime>
  <Words>1469</Words>
  <Application>Microsoft Office PowerPoint</Application>
  <PresentationFormat>On-screen Show (4:3)</PresentationFormat>
  <Paragraphs>165</Paragraphs>
  <Slides>12</Slides>
  <Notes>3</Notes>
  <HiddenSlides>1</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12</vt:i4>
      </vt:variant>
    </vt:vector>
  </HeadingPairs>
  <TitlesOfParts>
    <vt:vector size="28" baseType="lpstr">
      <vt:lpstr>Arial</vt:lpstr>
      <vt:lpstr>Calibri</vt:lpstr>
      <vt:lpstr>Calibri Light</vt:lpstr>
      <vt:lpstr>Helvetica</vt:lpstr>
      <vt:lpstr>Myriad Pro Condensed</vt:lpstr>
      <vt:lpstr>Open Sans</vt:lpstr>
      <vt:lpstr>Playfair Display</vt:lpstr>
      <vt:lpstr>Playfair Display Black</vt:lpstr>
      <vt:lpstr>Roboto</vt:lpstr>
      <vt:lpstr>Ubuntu</vt:lpstr>
      <vt:lpstr>Ubuntu Light</vt:lpstr>
      <vt:lpstr>Wingdings</vt:lpstr>
      <vt:lpstr>Office Theme</vt:lpstr>
      <vt:lpstr>Custom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kk</dc:creator>
  <cp:lastModifiedBy>Prithvi Raj J S</cp:lastModifiedBy>
  <cp:revision>266</cp:revision>
  <cp:lastPrinted>2021-03-23T13:06:56Z</cp:lastPrinted>
  <dcterms:created xsi:type="dcterms:W3CDTF">2018-03-09T13:22:43Z</dcterms:created>
  <dcterms:modified xsi:type="dcterms:W3CDTF">2021-03-24T08:31:19Z</dcterms:modified>
</cp:coreProperties>
</file>